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537" r:id="rId5"/>
    <p:sldId id="571" r:id="rId6"/>
    <p:sldId id="573" r:id="rId7"/>
    <p:sldId id="592" r:id="rId8"/>
    <p:sldId id="588" r:id="rId9"/>
    <p:sldId id="576" r:id="rId10"/>
    <p:sldId id="577" r:id="rId11"/>
    <p:sldId id="585" r:id="rId12"/>
    <p:sldId id="579" r:id="rId13"/>
    <p:sldId id="589" r:id="rId14"/>
    <p:sldId id="257" r:id="rId15"/>
    <p:sldId id="593" r:id="rId16"/>
    <p:sldId id="584" r:id="rId17"/>
  </p:sldIdLst>
  <p:sldSz cx="9144000" cy="6858000" type="screen4x3"/>
  <p:notesSz cx="6797675" cy="9928225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71"/>
            <p14:sldId id="573"/>
            <p14:sldId id="592"/>
            <p14:sldId id="588"/>
            <p14:sldId id="576"/>
            <p14:sldId id="577"/>
            <p14:sldId id="585"/>
            <p14:sldId id="579"/>
            <p14:sldId id="589"/>
            <p14:sldId id="257"/>
            <p14:sldId id="593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Хмеленко Татьяна Николаевна" initials="ХТН" lastIdx="2" clrIdx="1">
    <p:extLst>
      <p:ext uri="{19B8F6BF-5375-455C-9EA6-DF929625EA0E}">
        <p15:presenceInfo xmlns:p15="http://schemas.microsoft.com/office/powerpoint/2012/main" userId="Хмеленко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D52B1E"/>
    <a:srgbClr val="0C5B9D"/>
    <a:srgbClr val="0039A6"/>
    <a:srgbClr val="FFFFFF"/>
    <a:srgbClr val="4F8159"/>
    <a:srgbClr val="F2F2F2"/>
    <a:srgbClr val="E9EFF7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94026" autoAdjust="0"/>
  </p:normalViewPr>
  <p:slideViewPr>
    <p:cSldViewPr>
      <p:cViewPr varScale="1">
        <p:scale>
          <a:sx n="105" d="100"/>
          <a:sy n="105" d="100"/>
        </p:scale>
        <p:origin x="1338" y="96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\Analytic\Investor%20Relations\IR%20&#1056;&#1086;&#1089;&#1089;&#1077;&#1090;&#1080;%20&#1057;&#1077;&#1074;&#1077;&#1088;&#1086;-&#1047;&#1072;&#1087;&#1072;&#1076;%202024\&#1052;&#1057;&#1060;&#1054;_6&#1052;_2024\6&#1084;2024_&#1088;&#1072;&#1089;&#1095;&#1077;&#1090;&#1099;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\Analytic\Investor%20Relations\IR%20&#1056;&#1086;&#1089;&#1089;&#1077;&#1090;&#1080;%20&#1057;&#1077;&#1074;&#1077;&#1088;&#1086;-&#1047;&#1072;&#1087;&#1072;&#1076;%202024\&#1052;&#1057;&#1060;&#1054;_6&#1052;_2024\6&#1084;2024_&#1088;&#1072;&#1089;&#1095;&#1077;&#1090;&#1099;_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1343296070998E-2"/>
          <c:y val="8.9003320423983137E-2"/>
          <c:w val="0.92977302157984054"/>
          <c:h val="0.6929230342221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solidFill>
              <a:srgbClr val="0C5B9D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5-4845-B0B1-2321D9EDBC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05-4845-B0B1-2321D9EDBCF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251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05-4845-B0B1-2321D9EDBCF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178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5-4845-B0B1-2321D9ED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251</c:v>
                </c:pt>
                <c:pt idx="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5-4845-B0B1-2321D9EDBC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005-4845-B0B1-2321D9ED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4992"/>
        <c:axId val="150415384"/>
      </c:barChart>
      <c:catAx>
        <c:axId val="15041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1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ru-RU"/>
          </a:p>
        </c:txPr>
        <c:crossAx val="150415384"/>
        <c:crosses val="autoZero"/>
        <c:auto val="1"/>
        <c:lblAlgn val="ctr"/>
        <c:lblOffset val="100"/>
        <c:noMultiLvlLbl val="0"/>
      </c:catAx>
      <c:valAx>
        <c:axId val="150415384"/>
        <c:scaling>
          <c:orientation val="minMax"/>
          <c:max val="3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041499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392-4017-A77A-32644C2B97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92-4017-A77A-32644C2B97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92-4017-A77A-32644C2B97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92-4017-A77A-32644C2B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9167</c:v>
                </c:pt>
                <c:pt idx="1">
                  <c:v>11281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2-4017-A77A-32644C2B9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2024</c:v>
                      </c:pt>
                      <c:pt idx="1">
                        <c:v>6М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392-4017-A77A-32644C2B970E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93106434885922E-2"/>
          <c:y val="0.14979496568345427"/>
          <c:w val="0.92081378713022821"/>
          <c:h val="0.711219420137528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00-4038-8075-D227A24678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500-4038-8075-D227A24678E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1 761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00-4038-8075-D227A24678E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2 485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00-4038-8075-D227A24678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1281</c:v>
                </c:pt>
                <c:pt idx="1">
                  <c:v>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0-4038-8075-D227A24678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2024</c:v>
                      </c:pt>
                      <c:pt idx="1">
                        <c:v>6М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500-4038-8075-D227A24678E8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EC7-4D94-9AF2-53B7A28228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7-4D94-9AF2-53B7A28228C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C7-4D94-9AF2-53B7A2822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Лист2!$A$32:$A$33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Лист2!$B$32:$B$33</c:f>
              <c:numCache>
                <c:formatCode>#,##0</c:formatCode>
                <c:ptCount val="2"/>
                <c:pt idx="0">
                  <c:v>2454</c:v>
                </c:pt>
                <c:pt idx="1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7-4D94-9AF2-53B7A282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318831"/>
        <c:axId val="723294879"/>
      </c:barChart>
      <c:catAx>
        <c:axId val="81931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94879"/>
        <c:crosses val="autoZero"/>
        <c:auto val="1"/>
        <c:lblAlgn val="ctr"/>
        <c:lblOffset val="100"/>
        <c:noMultiLvlLbl val="0"/>
      </c:catAx>
      <c:valAx>
        <c:axId val="723294879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193188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35354189021554E-4"/>
          <c:y val="5.5397648558754294E-2"/>
          <c:w val="0.96504392404847905"/>
          <c:h val="0.8460147620925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C5B9D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AA-4E27-8A4B-B19266FD3741}"/>
              </c:ext>
            </c:extLst>
          </c:dPt>
          <c:dPt>
            <c:idx val="1"/>
            <c:invertIfNegative val="0"/>
            <c:bubble3D val="0"/>
            <c:spPr>
              <a:solidFill>
                <a:srgbClr val="D52B1E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1AA-4E27-8A4B-B19266FD3741}"/>
              </c:ext>
            </c:extLst>
          </c:dPt>
          <c:dPt>
            <c:idx val="2"/>
            <c:invertIfNegative val="0"/>
            <c:bubble3D val="0"/>
            <c:spPr>
              <a:solidFill>
                <a:srgbClr val="D52B1E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1AA-4E27-8A4B-B19266FD37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A-4E27-8A4B-B19266FD37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AA-4E27-8A4B-B19266FD37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AA-4E27-8A4B-B19266FD3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сл12!$A$26:$A$29</c:f>
              <c:strCache>
                <c:ptCount val="4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Прибыль за 6М 2025</c:v>
                </c:pt>
              </c:strCache>
            </c:strRef>
          </c:cat>
          <c:val>
            <c:numRef>
              <c:f>сл12!$B$26:$B$29</c:f>
              <c:numCache>
                <c:formatCode>_-* #\ ##0\ _₽_-;\-* #\ ##0\ _₽_-;_-* "-"??\ _₽_-;_-@_-</c:formatCode>
                <c:ptCount val="4"/>
                <c:pt idx="0" formatCode="#,##0">
                  <c:v>2791</c:v>
                </c:pt>
                <c:pt idx="1">
                  <c:v>-597</c:v>
                </c:pt>
                <c:pt idx="2" formatCode="#,##0">
                  <c:v>-444</c:v>
                </c:pt>
                <c:pt idx="3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A-4E27-8A4B-B19266FD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8896704"/>
        <c:axId val="288897096"/>
      </c:barChart>
      <c:catAx>
        <c:axId val="2888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288897096"/>
        <c:crosses val="autoZero"/>
        <c:auto val="1"/>
        <c:lblAlgn val="ctr"/>
        <c:lblOffset val="100"/>
        <c:noMultiLvlLbl val="0"/>
      </c:catAx>
      <c:valAx>
        <c:axId val="288897096"/>
        <c:scaling>
          <c:orientation val="minMax"/>
          <c:max val="3000"/>
          <c:min val="-2200"/>
        </c:scaling>
        <c:delete val="1"/>
        <c:axPos val="l"/>
        <c:numFmt formatCode="#,##0" sourceLinked="1"/>
        <c:majorTickMark val="out"/>
        <c:minorTickMark val="none"/>
        <c:tickLblPos val="nextTo"/>
        <c:crossAx val="288896704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AA2-4046-ADA5-B14F92D2F2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A2-4046-ADA5-B14F92D2F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сл6!$B$4:$C$4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сл6!$B$13:$C$13</c:f>
              <c:numCache>
                <c:formatCode>#,##0</c:formatCode>
                <c:ptCount val="2"/>
                <c:pt idx="0">
                  <c:v>6517</c:v>
                </c:pt>
                <c:pt idx="1">
                  <c:v>6405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2-4046-ADA5-B14F92D2F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847584"/>
        <c:axId val="287848368"/>
      </c:barChart>
      <c:catAx>
        <c:axId val="287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48368"/>
        <c:crosses val="autoZero"/>
        <c:auto val="1"/>
        <c:lblAlgn val="ctr"/>
        <c:lblOffset val="100"/>
        <c:noMultiLvlLbl val="0"/>
      </c:catAx>
      <c:valAx>
        <c:axId val="287848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78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"/>
          <c:y val="4.0899999999999999E-2"/>
          <c:w val="0.87394000000000005"/>
          <c:h val="0.76151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мощность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4450" dist="20320" dir="5400000" algn="ctr" rotWithShape="0">
                <a:srgbClr val="1A2D5F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h="25400"/>
            </a:sp3d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4450" dist="20320" dir="5400000" algn="ctr" rotWithShape="0">
                  <a:srgbClr val="3C3C3C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1-E9D7-4BFE-A3E8-3C584B27E1B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D7-4BFE-A3E8-3C584B27E1B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9D7-4BFE-A3E8-3C584B27E1B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2024 факт</c:v>
                </c:pt>
                <c:pt idx="1">
                  <c:v>6М 2025 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D7-4BFE-A3E8-3C584B27E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74"/>
        <c:axId val="154467328"/>
        <c:axId val="1545756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линии электропередач</c:v>
                </c:pt>
              </c:strCache>
            </c:strRef>
          </c:tx>
          <c:spPr>
            <a:prstGeom prst="rect">
              <a:avLst/>
            </a:prstGeom>
            <a:ln w="101600" cmpd="dbl">
              <a:solidFill>
                <a:schemeClr val="accent1"/>
              </a:solidFill>
              <a:round/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8"/>
            <c:spPr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mpd="dbl">
                <a:solidFill>
                  <a:schemeClr val="bg1"/>
                </a:solidFill>
                <a:round/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E9D7-4BFE-A3E8-3C584B27E1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7-E9D7-4BFE-A3E8-3C584B27E1B9}"/>
              </c:ext>
            </c:extLst>
          </c:dPt>
          <c:dLbls>
            <c:dLbl>
              <c:idx val="0"/>
              <c:layout>
                <c:manualLayout>
                  <c:x val="-0.10904999999999999"/>
                  <c:y val="-0.10267999999999999"/>
                </c:manualLayout>
              </c:layout>
              <c:numFmt formatCode="#,##0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E9D7-4BFE-A3E8-3C584B27E1B9}"/>
                </c:ext>
              </c:extLst>
            </c:dLbl>
            <c:dLbl>
              <c:idx val="2"/>
              <c:layout>
                <c:manualLayout>
                  <c:x val="-3.712E-2"/>
                  <c:y val="-8.0549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D7-4BFE-A3E8-3C584B27E1B9}"/>
                </c:ext>
              </c:extLst>
            </c:dLbl>
            <c:dLbl>
              <c:idx val="3"/>
              <c:layout>
                <c:manualLayout>
                  <c:x val="-5.1839999999999997E-2"/>
                  <c:y val="-9.923999999999999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240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D7-4BFE-A3E8-3C584B27E1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48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D7-4BFE-A3E8-3C584B27E1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49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D7-4BFE-A3E8-3C584B27E1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50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D7-4BFE-A3E8-3C584B27E1B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51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D7-4BFE-A3E8-3C584B27E1B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52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D7-4BFE-A3E8-3C584B27E1B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2024 факт</c:v>
                </c:pt>
                <c:pt idx="1">
                  <c:v>6М 2025 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475</c:v>
                </c:pt>
                <c:pt idx="1">
                  <c:v>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9D7-4BFE-A3E8-3C584B27E1B9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val</c:v>
                </c:pt>
              </c:strCache>
            </c:strRef>
          </c:tx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9D7-4BFE-A3E8-3C584B27E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87136"/>
        <c:axId val="154577152"/>
      </c:lineChart>
      <c:catAx>
        <c:axId val="1544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solidFill>
              <a:srgbClr val="FFFFFF">
                <a:lumMod val="85000"/>
              </a:srgbClr>
            </a:solidFill>
            <a:round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54575616"/>
        <c:crosses val="autoZero"/>
        <c:auto val="1"/>
        <c:lblAlgn val="ctr"/>
        <c:lblOffset val="100"/>
        <c:tickLblSkip val="1"/>
        <c:noMultiLvlLbl val="0"/>
      </c:catAx>
      <c:valAx>
        <c:axId val="1545756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467328"/>
        <c:crosses val="autoZero"/>
        <c:crossBetween val="between"/>
      </c:valAx>
      <c:valAx>
        <c:axId val="1545771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587136"/>
        <c:crosses val="max"/>
        <c:crossBetween val="between"/>
      </c:valAx>
      <c:catAx>
        <c:axId val="15458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77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latin typeface="PFDinTextCondPro-Medium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73999999999998"/>
          <c:y val="0.22525999999999999"/>
          <c:w val="0.34895999999999999"/>
          <c:h val="0.720829999999999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25400"/>
            </a:sp3d>
          </c:spPr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1-5626-49A3-B04E-C884DD8616C9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3-5626-49A3-B04E-C884DD8616C9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5-5626-49A3-B04E-C884DD8616C9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7-5626-49A3-B04E-C884DD8616C9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9-5626-49A3-B04E-C884DD8616C9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B-5626-49A3-B04E-C884DD8616C9}"/>
              </c:ext>
            </c:extLst>
          </c:dPt>
          <c:dLbls>
            <c:dLbl>
              <c:idx val="0"/>
              <c:layout>
                <c:manualLayout>
                  <c:x val="0.12496114474524841"/>
                  <c:y val="-0.454492582556771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26-49A3-B04E-C884DD8616C9}"/>
                </c:ext>
              </c:extLst>
            </c:dLbl>
            <c:dLbl>
              <c:idx val="1"/>
              <c:layout>
                <c:manualLayout>
                  <c:x val="-4.2554180523072596E-2"/>
                  <c:y val="0.147965950723164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26-49A3-B04E-C884DD8616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26-49A3-B04E-C884DD8616C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26-49A3-B04E-C884DD8616C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26-49A3-B04E-C884DD8616C9}"/>
                </c:ext>
              </c:extLst>
            </c:dLbl>
            <c:dLbl>
              <c:idx val="5"/>
              <c:layout>
                <c:manualLayout>
                  <c:x val="-0.19137325477312594"/>
                  <c:y val="-0.104051665655711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38167018355932"/>
                      <c:h val="0.33907196672513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626-49A3-B04E-C884DD8616C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50" b="0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Технологическое присоединение</c:v>
                </c:pt>
                <c:pt idx="1">
                  <c:v>ТПиР</c:v>
                </c:pt>
                <c:pt idx="2">
                  <c:v>Инвестиционные проекты, реализация которых обуславливается 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 инвестиционные проекты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 formatCode="General">
                  <c:v>1487</c:v>
                </c:pt>
                <c:pt idx="1">
                  <c:v>454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26-49A3-B04E-C884DD861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3756443" y="4013716"/>
      <a:ext cx="5292077" cy="2561934"/>
    </a:xfrm>
    <a:prstGeom prst="rect">
      <a:avLst/>
    </a:prstGeom>
    <a:noFill/>
    <a:ln>
      <a:noFill/>
    </a:ln>
    <a:effectLst/>
  </c:spPr>
  <c:txPr>
    <a:bodyPr/>
    <a:lstStyle/>
    <a:p>
      <a:pPr>
        <a:defRPr lang="ru-RU" sz="1000" b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4241070568644"/>
          <c:y val="6.4729749679027879E-2"/>
          <c:w val="0.75739500683814864"/>
          <c:h val="0.55075037639355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1F3-4C38-9255-BFC1AF8AF49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Заёмные средства*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 anchorCtr="0"/>
                  <a:lstStyle/>
                  <a:p>
                    <a:pPr algn="ctr">
                      <a:def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356A85-7038-41A6-A73F-EC0C0D802F53}" type="VALUE">
                      <a: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3-4C38-9255-BFC1AF8AF495}"/>
                </c:ext>
              </c:extLst>
            </c:dLbl>
            <c:dLbl>
              <c:idx val="1"/>
              <c:layout/>
              <c:tx>
                <c:rich>
                  <a:bodyPr anchorCtr="0"/>
                  <a:lstStyle/>
                  <a:p>
                    <a:pPr algn="ctr" rtl="0">
                      <a:def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447D32-84DD-452C-BC53-DD89B2AA86AD}" type="VALUE">
                      <a: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F3-4C38-9255-BFC1AF8AF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Лист1!$B$5:$C$5</c:f>
              <c:numCache>
                <c:formatCode>_-* #\ ##0_-;\-* #\ ##0_-;_-* "-"??_-;_-@_-</c:formatCode>
                <c:ptCount val="2"/>
                <c:pt idx="0">
                  <c:v>15443.852999999999</c:v>
                </c:pt>
                <c:pt idx="1">
                  <c:v>15014.316999999999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282276168"/>
        <c:axId val="282276560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523343390636029E-2"/>
                  <c:y val="-5.0788400964879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F3-4C38-9255-BFC1AF8AF495}"/>
                </c:ext>
              </c:extLst>
            </c:dLbl>
            <c:dLbl>
              <c:idx val="1"/>
              <c:layout>
                <c:manualLayout>
                  <c:x val="-1.8030473101822746E-2"/>
                  <c:y val="-5.506852624217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F3-4C38-9255-BFC1AF8AF495}"/>
                </c:ext>
              </c:extLst>
            </c:dLbl>
            <c:dLbl>
              <c:idx val="2"/>
              <c:layout>
                <c:manualLayout>
                  <c:x val="-1.179956305026160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3-4C38-9255-BFC1AF8AF495}"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chemeClr val="accent2"/>
                </a:solidFill>
              </a:ln>
            </c:spPr>
            <c:trendlineType val="linear"/>
            <c:dispRSqr val="0"/>
            <c:dispEq val="0"/>
          </c:trendline>
          <c:cat>
            <c:strRef>
              <c:f>Лист1!$B$3:$C$3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Лист1!$B$6:$C$6</c:f>
              <c:numCache>
                <c:formatCode>_(* #,##0.00_);_(* \(#,##0.00\);_(* "-"??_);_(@_)</c:formatCode>
                <c:ptCount val="2"/>
                <c:pt idx="0">
                  <c:v>2.37</c:v>
                </c:pt>
                <c:pt idx="1">
                  <c:v>2.34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9616"/>
        <c:axId val="17850576"/>
      </c:lineChart>
      <c:catAx>
        <c:axId val="28227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82276560"/>
        <c:crosses val="autoZero"/>
        <c:auto val="1"/>
        <c:lblAlgn val="ctr"/>
        <c:lblOffset val="100"/>
        <c:noMultiLvlLbl val="0"/>
      </c:catAx>
      <c:valAx>
        <c:axId val="282276560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82276168"/>
        <c:crosses val="autoZero"/>
        <c:crossBetween val="between"/>
        <c:majorUnit val="3000"/>
      </c:valAx>
      <c:valAx>
        <c:axId val="17850576"/>
        <c:scaling>
          <c:orientation val="minMax"/>
          <c:max val="2.3999999999999986"/>
          <c:min val="2.3299999999999996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crossAx val="17849616"/>
        <c:crosses val="max"/>
        <c:crossBetween val="between"/>
      </c:valAx>
      <c:catAx>
        <c:axId val="1784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5057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8.765110032028102E-2"/>
          <c:y val="0.7741280816678322"/>
          <c:w val="0.80877830420008667"/>
          <c:h val="0.16891354408834502"/>
        </c:manualLayout>
      </c:layout>
      <c:overlay val="0"/>
      <c:spPr>
        <a:noFill/>
      </c:sp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9"/>
          <c:y val="0.23512"/>
          <c:w val="0.84016999999999997"/>
          <c:h val="0.474640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Лист1!$B$2:$B$4</c:f>
              <c:numCache>
                <c:formatCode>_-* #\ ##0_-;\-* #\ ##0_-;_-* "-"??_-;_-@_-</c:formatCode>
                <c:ptCount val="3"/>
                <c:pt idx="0">
                  <c:v>6884</c:v>
                </c:pt>
                <c:pt idx="1">
                  <c:v>407</c:v>
                </c:pt>
                <c:pt idx="2" formatCode="#,##0">
                  <c:v>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0-4433-9D19-5160109F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370736991"/>
        <c:axId val="370731167"/>
      </c:barChart>
      <c:catAx>
        <c:axId val="370736991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/>
                <a:ea typeface="Arial"/>
                <a:cs typeface="Arial"/>
              </a:defRPr>
            </a:pPr>
            <a:endParaRPr lang="ru-RU"/>
          </a:p>
        </c:txPr>
        <c:crossAx val="370731167"/>
        <c:crossesAt val="0"/>
        <c:auto val="1"/>
        <c:lblAlgn val="ctr"/>
        <c:lblOffset val="100"/>
        <c:tickLblSkip val="1"/>
        <c:noMultiLvlLbl val="0"/>
      </c:catAx>
      <c:valAx>
        <c:axId val="370731167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noFill/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one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6991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4501179" y="3834088"/>
      <a:ext cx="4215479" cy="233121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381452318461"/>
          <c:y val="0.1964807715281775"/>
          <c:w val="0.81694903762029747"/>
          <c:h val="0.43835051098537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solidFill>
              <a:srgbClr val="0C5B9D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C5B9D"/>
              </a:solidFill>
              <a:ln>
                <a:solidFill>
                  <a:srgbClr val="0C5B9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5B3-43FB-BE36-0D06A3EE0711}"/>
              </c:ext>
            </c:extLst>
          </c:dPt>
          <c:dLbls>
            <c:dLbl>
              <c:idx val="0"/>
              <c:layout>
                <c:manualLayout>
                  <c:x val="-2.9461818411270282E-3"/>
                  <c:y val="0.23514797397830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B3-43FB-BE36-0D06A3EE0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16745</c:v>
                </c:pt>
                <c:pt idx="1">
                  <c:v>16457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76872"/>
        <c:axId val="168678048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</c:v>
                </c:pt>
              </c:strCache>
            </c:strRef>
          </c:tx>
          <c:spPr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4FC5B5"/>
                </a:solidFill>
                <a:ln w="9525">
                  <a:solidFill>
                    <a:srgbClr val="4FC5B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5B3-43FB-BE36-0D06A3EE0711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8.69263632713707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B3-43FB-BE36-0D06A3EE0711}"/>
                </c:ext>
              </c:extLst>
            </c:dLbl>
            <c:dLbl>
              <c:idx val="1"/>
              <c:layout>
                <c:manualLayout>
                  <c:x val="-4.7222191291179272E-2"/>
                  <c:y val="-9.40069724252527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defRPr>
                    </a:pPr>
                    <a:fld id="{7C1EA909-3646-4A00-BA96-E5212D7E16EF}" type="VALUE">
                      <a:rPr lang="en-US" sz="1000" b="1" i="0" baseline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000" b="1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19807435698999E-2"/>
                      <c:h val="6.18195640605145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B3-43FB-BE36-0D06A3EE0711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3.11</c:v>
                </c:pt>
                <c:pt idx="1">
                  <c:v>6.27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4544"/>
        <c:axId val="168679224"/>
      </c:lineChart>
      <c:catAx>
        <c:axId val="16867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ru-RU"/>
          </a:p>
        </c:txPr>
        <c:crossAx val="168678048"/>
        <c:crosses val="autoZero"/>
        <c:auto val="1"/>
        <c:lblAlgn val="ctr"/>
        <c:lblOffset val="100"/>
        <c:noMultiLvlLbl val="0"/>
      </c:catAx>
      <c:valAx>
        <c:axId val="16867804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76872"/>
        <c:crosses val="autoZero"/>
        <c:crossBetween val="between"/>
        <c:majorUnit val="100"/>
        <c:minorUnit val="50"/>
      </c:valAx>
      <c:valAx>
        <c:axId val="168679224"/>
        <c:scaling>
          <c:orientation val="minMax"/>
          <c:min val="2.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84544"/>
        <c:crosses val="max"/>
        <c:crossBetween val="between"/>
        <c:majorUnit val="0.1"/>
        <c:minorUnit val="5.000000000000001E-2"/>
      </c:valAx>
      <c:catAx>
        <c:axId val="171784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6867922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003500156820388E-2"/>
          <c:y val="0.75981971610717125"/>
          <c:w val="0.9655570422844042"/>
          <c:h val="0.18934500472430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23102883748"/>
          <c:y val="6.0611622087683802E-2"/>
          <c:w val="0.85509051594284768"/>
          <c:h val="0.6364748659961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85-4E67-BB06-7BD246E7EF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85-4E67-BB06-7BD246E7E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16585</c:v>
                </c:pt>
                <c:pt idx="1">
                  <c:v>16355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5-4E67-BB06-7BD246E7EF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455080"/>
        <c:axId val="1686796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0"/>
              <c:layout>
                <c:manualLayout>
                  <c:x val="-7.0046458635425649E-2"/>
                  <c:y val="-5.379348001458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85-4E67-BB06-7BD246E7EFB4}"/>
                </c:ext>
              </c:extLst>
            </c:dLbl>
            <c:dLbl>
              <c:idx val="1"/>
              <c:layout>
                <c:manualLayout>
                  <c:x val="-4.0026547791671918E-2"/>
                  <c:y val="-5.379348001458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85-4E67-BB06-7BD246E7EFB4}"/>
                </c:ext>
              </c:extLst>
            </c:dLbl>
            <c:spPr>
              <a:solidFill>
                <a:srgbClr val="4FC5B5"/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5.31</c:v>
                </c:pt>
                <c:pt idx="1">
                  <c:v>5.08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78440"/>
        <c:axId val="168676088"/>
      </c:lineChart>
      <c:catAx>
        <c:axId val="14045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ru-RU"/>
          </a:p>
        </c:txPr>
        <c:crossAx val="168679616"/>
        <c:crosses val="autoZero"/>
        <c:auto val="1"/>
        <c:lblAlgn val="ctr"/>
        <c:lblOffset val="100"/>
        <c:noMultiLvlLbl val="0"/>
      </c:catAx>
      <c:valAx>
        <c:axId val="168679616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0455080"/>
        <c:crosses val="autoZero"/>
        <c:crossBetween val="between"/>
      </c:valAx>
      <c:valAx>
        <c:axId val="16867608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678440"/>
        <c:crosses val="max"/>
        <c:crossBetween val="between"/>
      </c:valAx>
      <c:catAx>
        <c:axId val="16867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67608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9042199098449926E-4"/>
          <c:y val="0.79827505085974948"/>
          <c:w val="0.99940957800901553"/>
          <c:h val="0.159346459171494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12-429D-8145-925B2AF8E5F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12-429D-8145-925B2AF8E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29596.748</c:v>
                </c:pt>
                <c:pt idx="1">
                  <c:v>38231.614000000001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9-401A-A554-F06789BD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83752"/>
        <c:axId val="356584144"/>
      </c:barChart>
      <c:catAx>
        <c:axId val="35658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84144"/>
        <c:crosses val="autoZero"/>
        <c:auto val="1"/>
        <c:lblAlgn val="ctr"/>
        <c:lblOffset val="100"/>
        <c:noMultiLvlLbl val="0"/>
      </c:catAx>
      <c:valAx>
        <c:axId val="356584144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35658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13-4909-A0C5-CC3E7E3027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13-4909-A0C5-CC3E7E3027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13-4909-A0C5-CC3E7E3027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13-4909-A0C5-CC3E7E3027BF}"/>
              </c:ext>
            </c:extLst>
          </c:dPt>
          <c:dLbls>
            <c:dLbl>
              <c:idx val="1"/>
              <c:layout>
                <c:manualLayout>
                  <c:x val="-1.9924100160177288E-2"/>
                  <c:y val="1.0940400659869835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13-4909-A0C5-CC3E7E3027BF}"/>
                </c:ext>
              </c:extLst>
            </c:dLbl>
            <c:dLbl>
              <c:idx val="2"/>
              <c:layout>
                <c:manualLayout>
                  <c:x val="1.195446009610633E-2"/>
                  <c:y val="-0.11487420692863329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13-4909-A0C5-CC3E7E3027BF}"/>
                </c:ext>
              </c:extLst>
            </c:dLbl>
            <c:dLbl>
              <c:idx val="3"/>
              <c:layout>
                <c:manualLayout>
                  <c:x val="3.1878560256283543E-2"/>
                  <c:y val="-1.0940400659869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13-4909-A0C5-CC3E7E302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выр_нов!$F$14:$F$17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выр_нов!$G$14:$G$17</c:f>
              <c:numCache>
                <c:formatCode>0%</c:formatCode>
                <c:ptCount val="4"/>
                <c:pt idx="0">
                  <c:v>0.93</c:v>
                </c:pt>
                <c:pt idx="1">
                  <c:v>0.03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13-4909-A0C5-CC3E7E3027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1D-43EE-9466-23646B643E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1D-43EE-9466-23646B643E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1D-43EE-9466-23646B643E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1D-43EE-9466-23646B643E22}"/>
              </c:ext>
            </c:extLst>
          </c:dPt>
          <c:dLbls>
            <c:dLbl>
              <c:idx val="1"/>
              <c:layout>
                <c:manualLayout>
                  <c:x val="-2.9421951324045761E-2"/>
                  <c:y val="-3.09150865622423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1D-43EE-9466-23646B643E22}"/>
                </c:ext>
              </c:extLst>
            </c:dLbl>
            <c:dLbl>
              <c:idx val="3"/>
              <c:layout>
                <c:manualLayout>
                  <c:x val="6.25216465635971E-2"/>
                  <c:y val="0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1D-43EE-9466-23646B643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выр_нов!$I$14:$I$17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выр_нов!$J$14:$J$17</c:f>
              <c:numCache>
                <c:formatCode>0%</c:formatCode>
                <c:ptCount val="4"/>
                <c:pt idx="0">
                  <c:v>0.93</c:v>
                </c:pt>
                <c:pt idx="1">
                  <c:v>0.02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1D-43EE-9466-23646B643E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81995705388"/>
          <c:y val="2.4309442267542912E-2"/>
          <c:w val="0.34405782154182896"/>
          <c:h val="0.97569055773245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09640"/>
        <c:axId val="28451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083-4259-8547-7F38BA5A331B}"/>
                  </c:ext>
                </c:extLst>
              </c15:ser>
            </c15:filteredBarSeries>
          </c:ext>
        </c:extLst>
      </c:barChart>
      <c:catAx>
        <c:axId val="2845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510032"/>
        <c:crosses val="autoZero"/>
        <c:auto val="1"/>
        <c:lblAlgn val="ctr"/>
        <c:lblOffset val="100"/>
        <c:noMultiLvlLbl val="0"/>
      </c:catAx>
      <c:valAx>
        <c:axId val="2845100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5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6.2842230374668351E-2"/>
          <c:w val="0.90543354354118544"/>
          <c:h val="0.75661204175890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9053</c:v>
                </c:pt>
                <c:pt idx="1">
                  <c:v>13522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7-44D9-A7F0-F8A1F74CC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10816"/>
        <c:axId val="284511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2024</c:v>
                      </c:pt>
                      <c:pt idx="1">
                        <c:v>6М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C47-44D9-A7F0-F8A1F74CCCF5}"/>
                  </c:ext>
                </c:extLst>
              </c15:ser>
            </c15:filteredBarSeries>
          </c:ext>
        </c:extLst>
      </c:barChart>
      <c:catAx>
        <c:axId val="284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1208"/>
        <c:crosses val="autoZero"/>
        <c:auto val="1"/>
        <c:lblAlgn val="ctr"/>
        <c:lblOffset val="100"/>
        <c:noMultiLvlLbl val="0"/>
      </c:catAx>
      <c:valAx>
        <c:axId val="2845112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45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87774310804383E-2"/>
          <c:y val="0.12777909295207357"/>
          <c:w val="0.90543354354118544"/>
          <c:h val="0.76420197390022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Электроэнергия для компенсации технологических потерь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3 011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84-440F-85A1-0A5C73D81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2024</c:v>
                </c:pt>
                <c:pt idx="1">
                  <c:v>6М 2025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2802</c:v>
                </c:pt>
                <c:pt idx="1">
                  <c:v>3538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4-440F-85A1-0A5C73D81B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39912"/>
        <c:axId val="243821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2024</c:v>
                      </c:pt>
                      <c:pt idx="1">
                        <c:v>6М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484-440F-85A1-0A5C73D81BC1}"/>
                  </c:ext>
                </c:extLst>
              </c15:ser>
            </c15:filteredBarSeries>
          </c:ext>
        </c:extLst>
      </c:barChart>
      <c:catAx>
        <c:axId val="24333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821976"/>
        <c:crosses val="autoZero"/>
        <c:auto val="1"/>
        <c:lblAlgn val="ctr"/>
        <c:lblOffset val="100"/>
        <c:noMultiLvlLbl val="0"/>
      </c:catAx>
      <c:valAx>
        <c:axId val="2438219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3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0.07521</cdr:x>
      <cdr:y>0.59475</cdr:y>
    </cdr:from>
    <cdr:to>
      <cdr:x>0.18478</cdr:x>
      <cdr:y>0.75328</cdr:y>
    </cdr:to>
    <cdr:grpSp>
      <cdr:nvGrpSpPr>
        <cdr:cNvPr id="2" name="Группа 1">
          <a:extLst xmlns:a="http://schemas.openxmlformats.org/drawingml/2006/main">
            <a:ext uri="{FF2B5EF4-FFF2-40B4-BE49-F238E27FC236}">
              <a16:creationId xmlns:a16="http://schemas.microsoft.com/office/drawing/2014/main" id="{BD708646-2C94-C17A-D2FF-362CFD3812A2}"/>
            </a:ext>
          </a:extLst>
        </cdr:cNvPr>
        <cdr:cNvGrpSpPr/>
      </cdr:nvGrpSpPr>
      <cdr:grpSpPr bwMode="auto">
        <a:xfrm xmlns:a="http://schemas.openxmlformats.org/drawingml/2006/main">
          <a:off x="290684" y="1410536"/>
          <a:ext cx="423483" cy="375977"/>
          <a:chOff x="6757002" y="4259617"/>
          <a:chExt cx="255620" cy="276922"/>
        </a:xfrm>
      </cdr:grpSpPr>
      <cdr:sp macro="" textlink="">
        <cdr:nvSpPr>
          <cdr:cNvPr id="5" name="Овал 4"/>
          <cdr:cNvSpPr/>
        </cdr:nvSpPr>
        <cdr:spPr bwMode="auto">
          <a:xfrm xmlns:a="http://schemas.openxmlformats.org/drawingml/2006/main">
            <a:off x="6757002" y="4259617"/>
            <a:ext cx="255620" cy="27692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B6B6D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  <cdr:txBody>
          <a:bodyPr xmlns:a="http://schemas.openxmlformats.org/drawingml/2006/main"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defTabSz="888999">
              <a:defRPr/>
            </a:pPr>
            <a:r>
              <a:rPr lang="ru-RU" sz="300">
                <a:ln w="0">
                  <a:round/>
                </a:ln>
                <a:solidFill>
                  <a:prstClr val="white"/>
                </a:solidFill>
              </a:rPr>
              <a:t>      </a:t>
            </a:r>
            <a:r>
              <a:rPr lang="ru-RU" sz="400">
                <a:ln w="0"/>
                <a:solidFill>
                  <a:prstClr val="white"/>
                </a:solidFill>
              </a:rPr>
              <a:t>0101…</a:t>
            </a:r>
            <a:endParaRPr/>
          </a:p>
        </cdr:txBody>
      </cdr:sp>
      <cdr:cxnSp macro="">
        <cdr:nvCxnSpPr>
          <cdr:cNvPr id="6" name="Прямая соединительная линия 5">
            <a:extLst xmlns:a="http://schemas.openxmlformats.org/drawingml/2006/main">
              <a:ext uri="{FF2B5EF4-FFF2-40B4-BE49-F238E27FC236}">
                <a16:creationId xmlns:a16="http://schemas.microsoft.com/office/drawing/2014/main" id="{197AF769-E512-DBDD-B1F0-D030171535DC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794437" y="4469121"/>
            <a:ext cx="1807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7" name="Прямая соединительная линия 6">
            <a:extLst xmlns:a="http://schemas.openxmlformats.org/drawingml/2006/main">
              <a:ext uri="{FF2B5EF4-FFF2-40B4-BE49-F238E27FC236}">
                <a16:creationId xmlns:a16="http://schemas.microsoft.com/office/drawing/2014/main" id="{7D2E696C-2181-D092-EFDA-ECBDA523F27F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21028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88D93588-3FE3-0696-7F26-B473538BBE4D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947760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0B3346E7-BCB3-1840-2623-0E39DF734D03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441848"/>
            <a:ext cx="1197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0" name="Прямая соединительная линия 9">
            <a:extLst xmlns:a="http://schemas.openxmlformats.org/drawingml/2006/main">
              <a:ext uri="{FF2B5EF4-FFF2-40B4-BE49-F238E27FC236}">
                <a16:creationId xmlns:a16="http://schemas.microsoft.com/office/drawing/2014/main" id="{D042E542-B8CB-F98F-C4ED-506581662CF3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38218" y="4362862"/>
            <a:ext cx="93189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1" name="Прямая соединительная линия 10">
            <a:extLst xmlns:a="http://schemas.openxmlformats.org/drawingml/2006/main">
              <a:ext uri="{FF2B5EF4-FFF2-40B4-BE49-F238E27FC236}">
                <a16:creationId xmlns:a16="http://schemas.microsoft.com/office/drawing/2014/main" id="{335AE745-C7D9-AC8D-FC69-F5C41D09C027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929592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2" name="Прямая соединительная линия 11">
            <a:extLst xmlns:a="http://schemas.openxmlformats.org/drawingml/2006/main">
              <a:ext uri="{FF2B5EF4-FFF2-40B4-BE49-F238E27FC236}">
                <a16:creationId xmlns:a16="http://schemas.microsoft.com/office/drawing/2014/main" id="{EC8B6403-B598-D15F-BF67-4C57FA222C10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40387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3" name="Прямая соединительная линия 12">
            <a:extLst xmlns:a="http://schemas.openxmlformats.org/drawingml/2006/main">
              <a:ext uri="{FF2B5EF4-FFF2-40B4-BE49-F238E27FC236}">
                <a16:creationId xmlns:a16="http://schemas.microsoft.com/office/drawing/2014/main" id="{E71767EA-D028-77CC-CE4B-61799C6AE634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85748" y="4333556"/>
            <a:ext cx="0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4" name="Прямая соединительная линия 13">
            <a:extLst xmlns:a="http://schemas.openxmlformats.org/drawingml/2006/main">
              <a:ext uri="{FF2B5EF4-FFF2-40B4-BE49-F238E27FC236}">
                <a16:creationId xmlns:a16="http://schemas.microsoft.com/office/drawing/2014/main" id="{8EFD43E5-2A72-32BA-D899-690DC81B844F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283768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0.50547</cdr:x>
      <cdr:y>0.52407</cdr:y>
    </cdr:from>
    <cdr:to>
      <cdr:x>0.74769</cdr:x>
      <cdr:y>0.70702</cdr:y>
    </cdr:to>
    <cdr:sp macro="" textlink="">
      <cdr:nvSpPr>
        <cdr:cNvPr id="3" name="Поле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5005" y="1342621"/>
          <a:ext cx="1281847" cy="468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round/>
        </a:ln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200" b="1" dirty="0">
              <a:cs typeface="Arial"/>
            </a:rPr>
            <a:t>2 450 млн</a:t>
          </a:r>
          <a:r>
            <a:rPr lang="en-US" sz="1200" b="1" dirty="0">
              <a:cs typeface="Arial"/>
            </a:rPr>
            <a:t> </a:t>
          </a:r>
          <a:r>
            <a:rPr lang="ru-RU" sz="1200" b="1" dirty="0">
              <a:cs typeface="Arial"/>
            </a:rPr>
            <a:t>руб.</a:t>
          </a:r>
          <a:endParaRPr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25.09.2025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25.09.2025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7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0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5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15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5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5760640" cy="1329595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КОНСОЛИДИРОВАННЫЕ ФИНАНСОВЫЕ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РЕЗУЛЬТАТЫ ПО МСФО ГРУППЫ КОМПАНИЙ ПАО «РОССЕТИ СЕВЕРО-ЗАПАД»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 6 МЕСЯЦЕВ 2025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8383" y="5733257"/>
            <a:ext cx="1645401" cy="269875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152127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Сентябрь 2025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427984" y="5733257"/>
            <a:ext cx="1440160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B91F27BF-B48B-4695-A87E-43091A25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560600"/>
              </p:ext>
            </p:extLst>
          </p:nvPr>
        </p:nvGraphicFramePr>
        <p:xfrm>
          <a:off x="4814458" y="4253281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06E2A8-4AE5-F2C3-44CD-6A776B1F4FDC}"/>
              </a:ext>
            </a:extLst>
          </p:cNvPr>
          <p:cNvSpPr/>
          <p:nvPr/>
        </p:nvSpPr>
        <p:spPr>
          <a:xfrm>
            <a:off x="7073191" y="513183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143BA33-C2CB-44BC-96A6-28749E6D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711189"/>
              </p:ext>
            </p:extLst>
          </p:nvPr>
        </p:nvGraphicFramePr>
        <p:xfrm>
          <a:off x="412904" y="4171154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A2B36A-B630-4B06-B51C-B5BADD98B1ED}"/>
              </a:ext>
            </a:extLst>
          </p:cNvPr>
          <p:cNvSpPr/>
          <p:nvPr/>
        </p:nvSpPr>
        <p:spPr>
          <a:xfrm>
            <a:off x="6809975" y="5061977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1D01DE-1F0D-42CA-8748-DEA0E4F6C803}"/>
              </a:ext>
            </a:extLst>
          </p:cNvPr>
          <p:cNvSpPr txBox="1"/>
          <p:nvPr/>
        </p:nvSpPr>
        <p:spPr>
          <a:xfrm>
            <a:off x="3275856" y="5471380"/>
            <a:ext cx="457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-1 000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157FBB9-8448-43CF-8BEF-241452E7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267070"/>
              </p:ext>
            </p:extLst>
          </p:nvPr>
        </p:nvGraphicFramePr>
        <p:xfrm>
          <a:off x="735236" y="1251893"/>
          <a:ext cx="3695853" cy="22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90445-7588-4544-A18D-02DE6B0DE4D0}"/>
              </a:ext>
            </a:extLst>
          </p:cNvPr>
          <p:cNvGrpSpPr/>
          <p:nvPr/>
        </p:nvGrpSpPr>
        <p:grpSpPr>
          <a:xfrm>
            <a:off x="2123728" y="1539153"/>
            <a:ext cx="920469" cy="521695"/>
            <a:chOff x="2671529" y="2027181"/>
            <a:chExt cx="920469" cy="52169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29BD64D-097C-4A00-9B41-F270DE54F1AF}"/>
                </a:ext>
              </a:extLst>
            </p:cNvPr>
            <p:cNvCxnSpPr>
              <a:cxnSpLocks/>
            </p:cNvCxnSpPr>
            <p:nvPr/>
          </p:nvCxnSpPr>
          <p:spPr>
            <a:xfrm>
              <a:off x="2671529" y="2096239"/>
              <a:ext cx="920469" cy="45263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BEC4E9E-5456-4D66-B038-6E7CEDCDC67F}"/>
                </a:ext>
              </a:extLst>
            </p:cNvPr>
            <p:cNvSpPr/>
            <p:nvPr/>
          </p:nvSpPr>
          <p:spPr>
            <a:xfrm>
              <a:off x="2800218" y="2027181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23904FD-C7CE-4195-B0A8-9DFFDAA77DB3}"/>
                </a:ext>
              </a:extLst>
            </p:cNvPr>
            <p:cNvSpPr/>
            <p:nvPr/>
          </p:nvSpPr>
          <p:spPr>
            <a:xfrm>
              <a:off x="2687164" y="2193802"/>
              <a:ext cx="820690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1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,</a:t>
              </a:r>
              <a:r>
                <a:rPr lang="ru-RU" sz="12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7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DA628E-3290-1538-4308-0E792C9DA9D2}"/>
              </a:ext>
            </a:extLst>
          </p:cNvPr>
          <p:cNvSpPr txBox="1"/>
          <p:nvPr/>
        </p:nvSpPr>
        <p:spPr>
          <a:xfrm>
            <a:off x="4868182" y="1508765"/>
            <a:ext cx="39088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 defTabSz="457200">
              <a:defRPr/>
            </a:pPr>
            <a:r>
              <a:rPr lang="ru-RU" sz="10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Показатель EBITDA составил 6 405 млн руб., сократившись на  -111 млн руб., или -1,7% по сравнению с аналогичным периодом 2024 года. EBITDA за 6 месяцев 2024 года  рассчитана с учетом сбытовой деятельности и дополнительно включает в себя показатели: чистая прибыль от выбытия дочернего предприятия 1 179 млн руб.; прибыль до налогообложения, заработанная  прекращенной деятельностью за период 177 млн руб.; процентные расходы по прекращенной деятельности 6 млн руб. Основной причиной  снижения EBITDA в первом полугодии 2025 года по сравнению с аналогичными периодом 2024 года является отсутствие  в  2025 году  показателей, связанных </a:t>
            </a:r>
            <a:r>
              <a:rPr lang="ru-RU" sz="10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/>
            </a:r>
            <a:br>
              <a:rPr lang="ru-RU" sz="10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</a:br>
            <a:r>
              <a:rPr lang="ru-RU" sz="10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 </a:t>
            </a:r>
            <a:r>
              <a:rPr lang="ru-RU" sz="10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выбытием АО «Псковэнергосбыт».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C2C697-D411-AACB-7B81-3956936C7B2A}"/>
              </a:ext>
            </a:extLst>
          </p:cNvPr>
          <p:cNvSpPr/>
          <p:nvPr/>
        </p:nvSpPr>
        <p:spPr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EBITDA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МЛН РУБ.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AFA68E-A1EB-50E9-E50E-72103685DEFC}"/>
              </a:ext>
            </a:extLst>
          </p:cNvPr>
          <p:cNvSpPr/>
          <p:nvPr/>
        </p:nvSpPr>
        <p:spPr>
          <a:xfrm>
            <a:off x="4871523" y="89507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КЛЮЧЕВЫЕ ФАКТОРЫ ИЗМЕНЕНИЯ </a:t>
            </a: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EBITDA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6540F4-F7FF-89FE-0CAB-94DD0A1E8873}"/>
              </a:ext>
            </a:extLst>
          </p:cNvPr>
          <p:cNvSpPr/>
          <p:nvPr/>
        </p:nvSpPr>
        <p:spPr>
          <a:xfrm>
            <a:off x="364752" y="3595065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ФОРМИРОВАНИЕ ПРИБЫЛИ ЗА 6 МЕСЯЦЕВ </a:t>
            </a:r>
          </a:p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025 ГОДА, МЛН РУБ</a:t>
            </a: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0BDC0D-8C63-21F7-D88A-849C55EC55C2}"/>
              </a:ext>
            </a:extLst>
          </p:cNvPr>
          <p:cNvSpPr/>
          <p:nvPr/>
        </p:nvSpPr>
        <p:spPr>
          <a:xfrm>
            <a:off x="4842791" y="3573016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ФИНАНСОВЫЙ РЕЗУЛЬТАТ, 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МЛН РУБ.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192ACD2-53E1-8E42-37F2-218066B2820E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EBITDA </a:t>
            </a:r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ФОРМИРОВАНИЕ ПРИБЫЛИ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1B7B374-70AB-D46D-0B77-2CAF420677DB}"/>
              </a:ext>
            </a:extLst>
          </p:cNvPr>
          <p:cNvGrpSpPr/>
          <p:nvPr/>
        </p:nvGrpSpPr>
        <p:grpSpPr>
          <a:xfrm>
            <a:off x="6362347" y="4885591"/>
            <a:ext cx="920492" cy="521698"/>
            <a:chOff x="3219330" y="2515209"/>
            <a:chExt cx="920469" cy="521695"/>
          </a:xfrm>
        </p:grpSpPr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30ED0615-8019-CA4E-2AC6-55BE8932642C}"/>
                </a:ext>
              </a:extLst>
            </p:cNvPr>
            <p:cNvCxnSpPr>
              <a:cxnSpLocks/>
            </p:cNvCxnSpPr>
            <p:nvPr/>
          </p:nvCxnSpPr>
          <p:spPr>
            <a:xfrm>
              <a:off x="3219330" y="2584267"/>
              <a:ext cx="920469" cy="45263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508F35B-6433-2ABC-9CAC-5D1335B6A241}"/>
                </a:ext>
              </a:extLst>
            </p:cNvPr>
            <p:cNvSpPr/>
            <p:nvPr/>
          </p:nvSpPr>
          <p:spPr>
            <a:xfrm>
              <a:off x="3348019" y="2515209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CC07DE1-1949-0B53-6AC2-4E43C3F1140A}"/>
                </a:ext>
              </a:extLst>
            </p:cNvPr>
            <p:cNvSpPr/>
            <p:nvPr/>
          </p:nvSpPr>
          <p:spPr>
            <a:xfrm>
              <a:off x="3234965" y="2681830"/>
              <a:ext cx="820690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-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28,7%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53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94876381" name="Диаграмма 10948763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492352"/>
              </p:ext>
            </p:extLst>
          </p:nvPr>
        </p:nvGraphicFramePr>
        <p:xfrm>
          <a:off x="679508" y="4389357"/>
          <a:ext cx="3864961" cy="237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33058"/>
              </p:ext>
            </p:extLst>
          </p:nvPr>
        </p:nvGraphicFramePr>
        <p:xfrm>
          <a:off x="359539" y="990399"/>
          <a:ext cx="4212459" cy="2674154"/>
        </p:xfrm>
        <a:graphic>
          <a:graphicData uri="http://schemas.openxmlformats.org/drawingml/2006/table">
            <a:tbl>
              <a:tblPr/>
              <a:tblGrid>
                <a:gridCol w="199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96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6М 2024</a:t>
                      </a:r>
                      <a:endParaRPr dirty="0"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6М 2025</a:t>
                      </a:r>
                      <a:endParaRPr dirty="0"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Изменение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5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ФИНАНСИРОВАНИЕ ИП, </a:t>
                      </a:r>
                      <a:b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всего с НДС</a:t>
                      </a:r>
                      <a:endParaRPr dirty="0"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3 216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2 450</a:t>
                      </a: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-766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-24%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Собственные средства</a:t>
                      </a:r>
                      <a:endParaRPr dirty="0"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2 703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2 450</a:t>
                      </a: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-253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-9%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6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Прибыль, направляемая на инвестиции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1 126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695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-431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-38%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Амортизация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1 095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1 583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488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45%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4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Возврат НДС</a:t>
                      </a:r>
                      <a:endParaRPr dirty="0"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182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168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-92%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4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Прочие собственные средства</a:t>
                      </a:r>
                      <a:endParaRPr dirty="0"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301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143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-48%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Привлеченные средства</a:t>
                      </a:r>
                      <a:endParaRPr dirty="0"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513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-513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-100%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 bwMode="auto">
          <a:xfrm>
            <a:off x="6955994" y="535113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Объект 12"/>
          <p:cNvSpPr txBox="1"/>
          <p:nvPr/>
        </p:nvSpPr>
        <p:spPr bwMode="auto">
          <a:xfrm>
            <a:off x="4703499" y="1538021"/>
            <a:ext cx="3908822" cy="18380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Финансирование инвестиционной программы за 6 мес. 2025 г. уменьшилось на 766 млн руб. или на </a:t>
            </a: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- 24</a:t>
            </a: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 относительно  6 мес. 2024 г.</a:t>
            </a:r>
          </a:p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Изменение источников  финансирования за 6 мес. 2025 г. относительно 6 мес. 2025 г.:</a:t>
            </a: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Прибыль, направляемая на инвестиции: -431 млн руб. или -38%</a:t>
            </a: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Амортизация: + 488 млн руб. или +45%</a:t>
            </a: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Возврат НДС: -168 млн руб. или -92%</a:t>
            </a: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Прочие собственные средства: -143 млн руб. или -48%</a:t>
            </a: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Привлеченные средства: -513  млн руб. или -100%</a:t>
            </a:r>
          </a:p>
        </p:txBody>
      </p:sp>
      <p:sp>
        <p:nvSpPr>
          <p:cNvPr id="11" name="object 19"/>
          <p:cNvSpPr/>
          <p:nvPr/>
        </p:nvSpPr>
        <p:spPr>
          <a:xfrm>
            <a:off x="974994" y="4849391"/>
            <a:ext cx="423445" cy="425331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1" i="0" u="none" strike="noStrike" kern="0" cap="none" spc="0" normalizeH="0" baseline="0" noProof="0">
              <a:ln w="22225">
                <a:solidFill>
                  <a:srgbClr val="4FC5B5"/>
                </a:solidFill>
                <a:prstDash val="solid"/>
              </a:ln>
              <a:solidFill>
                <a:srgbClr val="4FC5B5">
                  <a:lumMod val="40000"/>
                  <a:lumOff val="6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8B3293-82A6-00DB-E075-BD169C0DECFD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ИНВЕСТИЦИОННАЯ ПРОГРАММА: ИСТОЧНИКИ ФИНАНСИРОВАНИЯ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FB19C5-DE87-9F5E-614D-4BCC6284FD1F}"/>
              </a:ext>
            </a:extLst>
          </p:cNvPr>
          <p:cNvSpPr/>
          <p:nvPr/>
        </p:nvSpPr>
        <p:spPr>
          <a:xfrm>
            <a:off x="4703498" y="3835334"/>
            <a:ext cx="402806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Финансирование </a:t>
            </a:r>
            <a:r>
              <a:rPr lang="ru-RU" sz="1600" b="1" cap="all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ипР</a:t>
            </a: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по направлениям за 6М 2025 </a:t>
            </a:r>
            <a:r>
              <a:rPr lang="ru-RU" sz="1600" b="1" cap="all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годА</a:t>
            </a:r>
            <a:endParaRPr lang="ru-RU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E35C53-9009-CB47-BD1A-D91ECE5AAFBF}"/>
              </a:ext>
            </a:extLst>
          </p:cNvPr>
          <p:cNvSpPr/>
          <p:nvPr/>
        </p:nvSpPr>
        <p:spPr>
          <a:xfrm>
            <a:off x="359538" y="3855052"/>
            <a:ext cx="421245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Ввод мощности</a:t>
            </a:r>
            <a:endParaRPr lang="ru-RU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123E13-5B25-7F62-A580-08CC285085F9}"/>
              </a:ext>
            </a:extLst>
          </p:cNvPr>
          <p:cNvSpPr/>
          <p:nvPr/>
        </p:nvSpPr>
        <p:spPr>
          <a:xfrm>
            <a:off x="4688590" y="990398"/>
            <a:ext cx="402806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источники финансирования ИП</a:t>
            </a:r>
            <a:endPara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5A2F48D-C8AD-8C64-3864-81141F2F4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37154"/>
              </p:ext>
            </p:extLst>
          </p:nvPr>
        </p:nvGraphicFramePr>
        <p:xfrm>
          <a:off x="3726468" y="4251442"/>
          <a:ext cx="5292077" cy="25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ED19353-FEA6-4469-9CEE-906FECC31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303051"/>
              </p:ext>
            </p:extLst>
          </p:nvPr>
        </p:nvGraphicFramePr>
        <p:xfrm>
          <a:off x="75520" y="1345135"/>
          <a:ext cx="4568488" cy="201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C5F24BE-2099-4356-B208-96287E4CFDB4}"/>
              </a:ext>
            </a:extLst>
          </p:cNvPr>
          <p:cNvSpPr/>
          <p:nvPr/>
        </p:nvSpPr>
        <p:spPr>
          <a:xfrm>
            <a:off x="6955995" y="519592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7DCCFF-0923-4A7D-AA3A-2FAF77A3E7A3}"/>
              </a:ext>
            </a:extLst>
          </p:cNvPr>
          <p:cNvSpPr txBox="1"/>
          <p:nvPr/>
        </p:nvSpPr>
        <p:spPr>
          <a:xfrm>
            <a:off x="465517" y="3341347"/>
            <a:ext cx="26424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ru-RU" sz="9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включая обязательства по аренде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5D45E6-B7FA-4F5F-BD74-C40DD2893366}"/>
              </a:ext>
            </a:extLst>
          </p:cNvPr>
          <p:cNvSpPr txBox="1"/>
          <p:nvPr/>
        </p:nvSpPr>
        <p:spPr>
          <a:xfrm>
            <a:off x="4692565" y="5889226"/>
            <a:ext cx="37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** Без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обязательств по аренде 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и процентов по кредитам и займам.</a:t>
            </a:r>
          </a:p>
        </p:txBody>
      </p:sp>
      <p:sp>
        <p:nvSpPr>
          <p:cNvPr id="20" name="Объект 12">
            <a:extLst>
              <a:ext uri="{FF2B5EF4-FFF2-40B4-BE49-F238E27FC236}">
                <a16:creationId xmlns:a16="http://schemas.microsoft.com/office/drawing/2014/main" id="{5E7179F3-2467-4A80-9D07-4FB0CDA6C5AD}"/>
              </a:ext>
            </a:extLst>
          </p:cNvPr>
          <p:cNvSpPr txBox="1">
            <a:spLocks/>
          </p:cNvSpPr>
          <p:nvPr/>
        </p:nvSpPr>
        <p:spPr>
          <a:xfrm>
            <a:off x="216222" y="3719756"/>
            <a:ext cx="4248259" cy="29523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Показатель Долг/EBITDA по итогам 6 месяцев 2025 г. снизился на 0,03 по сравнению с показателем Долг/EBITDA по итогам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6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месяцев 2024 г. и составил 2,34. Снижение показателя Долг/EBITDA обусловлено уменьшением суммы заемных средств.</a:t>
            </a:r>
            <a:endParaRPr lang="ru-RU" dirty="0"/>
          </a:p>
          <a:p>
            <a:pPr marL="90488" marR="0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 dirty="0" smtClean="0">
                <a:latin typeface="Calibri Light"/>
                <a:ea typeface="Calibri Light"/>
                <a:cs typeface="Calibri Light"/>
              </a:rPr>
              <a:t>Задолженность </a:t>
            </a:r>
            <a:r>
              <a:rPr lang="ru-RU" dirty="0">
                <a:latin typeface="Calibri Light"/>
                <a:ea typeface="Calibri Light"/>
                <a:cs typeface="Calibri Light"/>
              </a:rPr>
              <a:t>по кредитам и займам на конец отчетного периода (без учета обязательств по аренде) составила 13 459 млн руб., в том числе:</a:t>
            </a:r>
            <a:endParaRPr lang="ru-RU" dirty="0"/>
          </a:p>
          <a:p>
            <a:pPr marL="177800" marR="0" lvl="2" indent="0" algn="just" defTabSz="457200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latin typeface="Calibri Light"/>
                <a:ea typeface="Calibri Light"/>
                <a:cs typeface="Calibri Light"/>
              </a:rPr>
              <a:t>- долгосрочные кредиты банков – 6 127 млн руб., что составляет 45,5% в структуре кредитного портфеля Общества;</a:t>
            </a:r>
            <a:endParaRPr lang="ru-RU" dirty="0"/>
          </a:p>
          <a:p>
            <a:pPr marL="177800" marR="0" lvl="2" indent="0" algn="just" defTabSz="457200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latin typeface="Calibri Light"/>
                <a:ea typeface="Calibri Light"/>
                <a:cs typeface="Calibri Light"/>
              </a:rPr>
              <a:t>- краткосрочные кредиты банков – 7 332 млн руб., что составляет 54,5% в структуре кредитного портфеля Общества.</a:t>
            </a:r>
            <a:endParaRPr lang="ru-RU" dirty="0"/>
          </a:p>
          <a:p>
            <a:pPr marL="90488" marR="0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 dirty="0" smtClean="0">
                <a:latin typeface="Calibri Light"/>
                <a:ea typeface="Calibri Light"/>
                <a:cs typeface="Calibri Light"/>
              </a:rPr>
              <a:t>Сумма </a:t>
            </a:r>
            <a:r>
              <a:rPr lang="ru-RU" dirty="0">
                <a:latin typeface="Calibri Light"/>
                <a:ea typeface="Calibri Light"/>
                <a:cs typeface="Calibri Light"/>
              </a:rPr>
              <a:t>задолженности по процентам и купонным выплатам на 30.06.2025 составила 139  млн руб. 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C1D28B-A2A5-1775-E089-DE2D94550596}"/>
              </a:ext>
            </a:extLst>
          </p:cNvPr>
          <p:cNvSpPr/>
          <p:nvPr/>
        </p:nvSpPr>
        <p:spPr>
          <a:xfrm>
            <a:off x="4844201" y="917126"/>
            <a:ext cx="3845137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Кредитный рейтинг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75285B-1D04-D9E0-A2F3-D35FECDE3C0C}"/>
              </a:ext>
            </a:extLst>
          </p:cNvPr>
          <p:cNvSpPr/>
          <p:nvPr/>
        </p:nvSpPr>
        <p:spPr>
          <a:xfrm>
            <a:off x="4842791" y="3381965"/>
            <a:ext cx="3845137" cy="7465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Структура долгового портфеля на 30.06.2025 по сроку погашения**,</a:t>
            </a:r>
          </a:p>
          <a:p>
            <a:pPr marR="0" lvl="0" fontAlgn="auto">
              <a:tabLst/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млн руб.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F1DA278-49D6-1E56-65FE-AD8D54639404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КРЕДИТНЫЙ ПОРТФЕЛЬ ГРУППЫ КОМПАНИЙ ПО ИТОГАМ 6 месяцев 2024 ГОДА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007C8-5FDB-11BD-4BF3-69F766066BE4}"/>
              </a:ext>
            </a:extLst>
          </p:cNvPr>
          <p:cNvSpPr/>
          <p:nvPr/>
        </p:nvSpPr>
        <p:spPr>
          <a:xfrm>
            <a:off x="4026575" y="1345135"/>
            <a:ext cx="547912" cy="143579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61517F-656D-1B93-6C04-854E16EA9267}"/>
              </a:ext>
            </a:extLst>
          </p:cNvPr>
          <p:cNvSpPr/>
          <p:nvPr/>
        </p:nvSpPr>
        <p:spPr>
          <a:xfrm>
            <a:off x="393484" y="917127"/>
            <a:ext cx="4031261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Соотношение долга (млн руб.) к </a:t>
            </a:r>
            <a:r>
              <a:rPr lang="en-US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EBITDA</a:t>
            </a:r>
          </a:p>
        </p:txBody>
      </p:sp>
      <p:sp>
        <p:nvSpPr>
          <p:cNvPr id="46" name="Объект 12">
            <a:extLst>
              <a:ext uri="{FF2B5EF4-FFF2-40B4-BE49-F238E27FC236}">
                <a16:creationId xmlns:a16="http://schemas.microsoft.com/office/drawing/2014/main" id="{76DBDEDE-300A-4FD5-AC3B-EFEFA15AA901}"/>
              </a:ext>
            </a:extLst>
          </p:cNvPr>
          <p:cNvSpPr txBox="1">
            <a:spLocks/>
          </p:cNvSpPr>
          <p:nvPr/>
        </p:nvSpPr>
        <p:spPr>
          <a:xfrm>
            <a:off x="4842791" y="2223211"/>
            <a:ext cx="3873234" cy="84574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22.07.20</a:t>
            </a: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Аналитическое Кредитное Рейтинговое Агентство (АКРА) подтвердило кредитный рейтинг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«Россети Северо-Запад» на уровне АА+(RU), прогноз «Стабильный».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95941F22-59E1-4AC2-8A67-5B03B5DD9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9175"/>
              </p:ext>
            </p:extLst>
          </p:nvPr>
        </p:nvGraphicFramePr>
        <p:xfrm>
          <a:off x="4842791" y="1673887"/>
          <a:ext cx="4068210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5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AA+(RU)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084BC6-0E09-43F0-B3B3-026E2B49C84F}"/>
              </a:ext>
            </a:extLst>
          </p:cNvPr>
          <p:cNvPicPr/>
          <p:nvPr/>
        </p:nvPicPr>
        <p:blipFill rotWithShape="1">
          <a:blip r:embed="rId3"/>
          <a:srcRect l="18072" t="80550" r="61711" b="11834"/>
          <a:stretch/>
        </p:blipFill>
        <p:spPr bwMode="auto">
          <a:xfrm>
            <a:off x="4860032" y="1747886"/>
            <a:ext cx="1186886" cy="308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386A4F2-EE33-E801-0B18-5B4D2726B4C2}"/>
              </a:ext>
            </a:extLst>
          </p:cNvPr>
          <p:cNvGraphicFramePr>
            <a:graphicFrameLocks/>
          </p:cNvGraphicFramePr>
          <p:nvPr/>
        </p:nvGraphicFramePr>
        <p:xfrm>
          <a:off x="4501179" y="3834088"/>
          <a:ext cx="4215479" cy="233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206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B6530-51DF-481E-9D00-C2F5DDEDA898}"/>
              </a:ext>
            </a:extLst>
          </p:cNvPr>
          <p:cNvSpPr/>
          <p:nvPr/>
        </p:nvSpPr>
        <p:spPr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22034" y="3553223"/>
            <a:ext cx="5498561" cy="764312"/>
          </a:xfrm>
        </p:spPr>
        <p:txBody>
          <a:bodyPr/>
          <a:lstStyle/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Контактная информация:</a:t>
            </a:r>
          </a:p>
          <a:p>
            <a:endPara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Начальник департамента экономики</a:t>
            </a: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Сидорова Татьяна Александровна</a:t>
            </a: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sidorova@mrsksevzap.ru</a:t>
            </a:r>
          </a:p>
          <a:p>
            <a:r>
              <a:rPr lang="ru-RU"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(812</a:t>
            </a:r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305-1021</a:t>
            </a:r>
          </a:p>
          <a:p>
            <a:endPara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Начальник департамента корпоративного управления и взаимодействия с акционерами </a:t>
            </a:r>
          </a:p>
          <a:p>
            <a:r>
              <a:rPr lang="ru-RU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Темнышев</a:t>
            </a:r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Александр Александрович</a:t>
            </a: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temnyshev@mrsksevzap.ru  </a:t>
            </a: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(812) 305-1046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276291"/>
            <a:ext cx="4067097" cy="430887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Спасибо за внимание!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2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Объект 22">
            <a:extLst>
              <a:ext uri="{FF2B5EF4-FFF2-40B4-BE49-F238E27FC236}">
                <a16:creationId xmlns:a16="http://schemas.microsoft.com/office/drawing/2014/main" id="{81686E7B-CD24-4FA3-A499-E9DECCA84ACA}"/>
              </a:ext>
            </a:extLst>
          </p:cNvPr>
          <p:cNvSpPr txBox="1">
            <a:spLocks/>
          </p:cNvSpPr>
          <p:nvPr/>
        </p:nvSpPr>
        <p:spPr>
          <a:xfrm>
            <a:off x="395536" y="980728"/>
            <a:ext cx="8321124" cy="53990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Некоторые заявления в данной презентации могут содержать предположения или прогнозы в отношении предстоящих событий ПАО «Россети Северо-Запад». Мы бы хотели предупредить Вас, что эти заявления являются только предположениями, </a:t>
            </a:r>
            <a:r>
              <a:rPr lang="ru-RU" sz="17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7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7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реальный ход событий или результаты могут существенно отличаться от заявленного.</a:t>
            </a:r>
          </a:p>
          <a:p>
            <a:pPr algn="just"/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 не намерены пересматривать эти заявления с целью соотнесения их с реальными событиями и обстоятельствами, которые могут возникнуть после вышеуказанной даты, </a:t>
            </a:r>
            <a:r>
              <a:rPr lang="ru-RU" sz="17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7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7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 </a:t>
            </a:r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также отражать события, появление которых в настоящий момент не ожидается.</a:t>
            </a:r>
          </a:p>
          <a:p>
            <a:pPr algn="just"/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Из-за ряда факторов действительные результаты ПАО «Россети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«Россети Северо-Запад».</a:t>
            </a:r>
          </a:p>
          <a:p>
            <a:endParaRPr lang="ru-RU" sz="17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82EA9C-FF13-86D4-1766-5EF46FEC1514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ЗАЯВЛЕНИЕ ОБ ОГРАНИЧЕНИИ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3432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FFFA6-569A-5316-A16D-96B9E92B4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282" y="1437438"/>
            <a:ext cx="2855047" cy="2211580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A1BC8A5-A919-4D7E-9029-1A800259FABF}"/>
              </a:ext>
            </a:extLst>
          </p:cNvPr>
          <p:cNvGrpSpPr/>
          <p:nvPr/>
        </p:nvGrpSpPr>
        <p:grpSpPr>
          <a:xfrm>
            <a:off x="4839031" y="850276"/>
            <a:ext cx="4055351" cy="1022198"/>
            <a:chOff x="5694153" y="421583"/>
            <a:chExt cx="2437241" cy="973935"/>
          </a:xfrm>
          <a:noFill/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62C7931-4174-413C-94E0-A338BDD0A574}"/>
                </a:ext>
              </a:extLst>
            </p:cNvPr>
            <p:cNvSpPr/>
            <p:nvPr/>
          </p:nvSpPr>
          <p:spPr>
            <a:xfrm>
              <a:off x="5694153" y="576933"/>
              <a:ext cx="2402379" cy="818585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D7A47-E9B5-4BD4-AF98-9AF0A1D06696}"/>
                </a:ext>
              </a:extLst>
            </p:cNvPr>
            <p:cNvSpPr txBox="1"/>
            <p:nvPr/>
          </p:nvSpPr>
          <p:spPr>
            <a:xfrm>
              <a:off x="6835267" y="421583"/>
              <a:ext cx="1296127" cy="8797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Размер уставного капитала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BB46E67-9593-423E-9A3E-CF1E8FC15760}"/>
                </a:ext>
              </a:extLst>
            </p:cNvPr>
            <p:cNvGrpSpPr/>
            <p:nvPr/>
          </p:nvGrpSpPr>
          <p:grpSpPr>
            <a:xfrm>
              <a:off x="6005955" y="495172"/>
              <a:ext cx="839252" cy="699817"/>
              <a:chOff x="4107221" y="3055725"/>
              <a:chExt cx="799972" cy="737468"/>
            </a:xfrm>
            <a:grpFill/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E0539C8-1D30-41C6-9EB5-6561CEEB0DBF}"/>
                  </a:ext>
                </a:extLst>
              </p:cNvPr>
              <p:cNvSpPr/>
              <p:nvPr/>
            </p:nvSpPr>
            <p:spPr>
              <a:xfrm>
                <a:off x="4107221" y="3055725"/>
                <a:ext cx="799972" cy="5871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9 579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F2EA324-CF4A-41AD-B3FA-F3F563507B33}"/>
                  </a:ext>
                </a:extLst>
              </p:cNvPr>
              <p:cNvSpPr/>
              <p:nvPr/>
            </p:nvSpPr>
            <p:spPr>
              <a:xfrm>
                <a:off x="4126169" y="3538250"/>
                <a:ext cx="781024" cy="2549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млн рублей</a:t>
                </a:r>
              </a:p>
            </p:txBody>
          </p:sp>
        </p:grp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DC5D4F-7175-44BE-88D9-9D9ABE89B025}"/>
              </a:ext>
            </a:extLst>
          </p:cNvPr>
          <p:cNvSpPr/>
          <p:nvPr/>
        </p:nvSpPr>
        <p:spPr>
          <a:xfrm>
            <a:off x="5173546" y="3012193"/>
            <a:ext cx="1263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Free-float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AD002A8D-972E-4583-8382-FE794D7FABC3}"/>
              </a:ext>
            </a:extLst>
          </p:cNvPr>
          <p:cNvSpPr txBox="1">
            <a:spLocks/>
          </p:cNvSpPr>
          <p:nvPr/>
        </p:nvSpPr>
        <p:spPr>
          <a:xfrm>
            <a:off x="450058" y="1494369"/>
            <a:ext cx="4103630" cy="19442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Россети Северо-Запад 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4A4F-D50F-A83A-BD20-01C20FBC1698}"/>
              </a:ext>
            </a:extLst>
          </p:cNvPr>
          <p:cNvSpPr txBox="1"/>
          <p:nvPr/>
        </p:nvSpPr>
        <p:spPr>
          <a:xfrm>
            <a:off x="5080073" y="2530822"/>
            <a:ext cx="1674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22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%</a:t>
            </a:r>
            <a:endParaRPr lang="ru-RU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7FDAA-9B44-43F3-26AF-828A4465F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78" y="3576940"/>
            <a:ext cx="4284892" cy="2880320"/>
          </a:xfrm>
          <a:prstGeom prst="rect">
            <a:avLst/>
          </a:prstGeom>
        </p:spPr>
      </p:pic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E95C7AE4-D953-775A-7A32-D326C9A7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40473"/>
              </p:ext>
            </p:extLst>
          </p:nvPr>
        </p:nvGraphicFramePr>
        <p:xfrm>
          <a:off x="4849386" y="3501008"/>
          <a:ext cx="4187110" cy="2902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758">
                  <a:extLst>
                    <a:ext uri="{9D8B030D-6E8A-4147-A177-3AD203B41FA5}">
                      <a16:colId xmlns:a16="http://schemas.microsoft.com/office/drawing/2014/main" val="4032034949"/>
                    </a:ext>
                  </a:extLst>
                </a:gridCol>
                <a:gridCol w="1205070">
                  <a:extLst>
                    <a:ext uri="{9D8B030D-6E8A-4147-A177-3AD203B41FA5}">
                      <a16:colId xmlns:a16="http://schemas.microsoft.com/office/drawing/2014/main" val="3230285407"/>
                    </a:ext>
                  </a:extLst>
                </a:gridCol>
                <a:gridCol w="1032698">
                  <a:extLst>
                    <a:ext uri="{9D8B030D-6E8A-4147-A177-3AD203B41FA5}">
                      <a16:colId xmlns:a16="http://schemas.microsoft.com/office/drawing/2014/main" val="2286491146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164172048"/>
                    </a:ext>
                  </a:extLst>
                </a:gridCol>
              </a:tblGrid>
              <a:tr h="2888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Дата подтверждения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Вид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Значение присвоенного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Рейтинговое агентство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72255"/>
                  </a:ext>
                </a:extLst>
              </a:tr>
              <a:tr h="6461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22.07.2025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Кредитный рейтинг по национальной шкале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«AA+(RU)»,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прогноз «Стабильный»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АКРА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08508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  <a:r>
                        <a:rPr lang="ru-RU" sz="1000" dirty="0" smtClean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.07.2025</a:t>
                      </a:r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 нефинансовой  </a:t>
                      </a:r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отчетности </a:t>
                      </a:r>
                      <a:r>
                        <a:rPr lang="en-US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ESG</a:t>
                      </a:r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Высший (</a:t>
                      </a:r>
                      <a:r>
                        <a:rPr lang="en-US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Resg1)</a:t>
                      </a:r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r>
                        <a:rPr lang="en-US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,2 балла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2466"/>
                  </a:ext>
                </a:extLst>
              </a:tr>
              <a:tr h="5982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17.10.2024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 ответственности перед обществом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место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0372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20.03.2025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 качества управления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А++.</a:t>
                      </a:r>
                      <a:r>
                        <a:rPr lang="en-US" sz="1000" dirty="0" err="1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gq</a:t>
                      </a:r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09983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B0E907-1569-5600-237E-CC77539C7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4221088"/>
            <a:ext cx="833252" cy="33085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96860D3-31ED-0B9D-9993-F1791E4E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5124008"/>
            <a:ext cx="832129" cy="3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Изображение логотипа">
            <a:extLst>
              <a:ext uri="{FF2B5EF4-FFF2-40B4-BE49-F238E27FC236}">
                <a16:creationId xmlns:a16="http://schemas.microsoft.com/office/drawing/2014/main" id="{DFFEB9F5-CF2C-A02D-DD5E-F5E3BC72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43" y="5947753"/>
            <a:ext cx="901453" cy="2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3D6FD-6406-2779-A1FC-8ECB626292B7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КОМПАНИИ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394264-46DE-0D97-FA33-9991DCF66D9A}"/>
              </a:ext>
            </a:extLst>
          </p:cNvPr>
          <p:cNvSpPr/>
          <p:nvPr/>
        </p:nvSpPr>
        <p:spPr>
          <a:xfrm>
            <a:off x="450058" y="906115"/>
            <a:ext cx="4138578" cy="5830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НАДЕЖНЫЙ ПОСТАВЩИК ЭЛЕКТРОЭНЕРГИИ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908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A35C0E8-C28A-0A4F-A5C3-0A274EF1AF03}"/>
              </a:ext>
            </a:extLst>
          </p:cNvPr>
          <p:cNvGrpSpPr/>
          <p:nvPr/>
        </p:nvGrpSpPr>
        <p:grpSpPr bwMode="auto">
          <a:xfrm>
            <a:off x="251520" y="2634385"/>
            <a:ext cx="1368152" cy="1290533"/>
            <a:chOff x="1994271" y="1558386"/>
            <a:chExt cx="1951496" cy="191201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A69C924-EDD3-D401-92A2-FCCD7BC1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994271" y="1558386"/>
              <a:ext cx="1951496" cy="191201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234897-8E85-C39D-22C5-C31E64057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3780"/>
            <a:stretch/>
          </p:blipFill>
          <p:spPr bwMode="auto">
            <a:xfrm>
              <a:off x="2339752" y="2276872"/>
              <a:ext cx="1157477" cy="434055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70EE34-F8C7-D1BB-BD58-F42A5330D925}"/>
              </a:ext>
            </a:extLst>
          </p:cNvPr>
          <p:cNvSpPr/>
          <p:nvPr/>
        </p:nvSpPr>
        <p:spPr bwMode="auto">
          <a:xfrm>
            <a:off x="1783763" y="980728"/>
            <a:ext cx="6932897" cy="1594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Рост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среднего тарифа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на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передачу электрической энергии в первом полугодии 202</a:t>
            </a:r>
            <a:r>
              <a:rPr lang="en-US" sz="1100" dirty="0">
                <a:solidFill>
                  <a:schemeClr val="tx2"/>
                </a:solidFill>
                <a:latin typeface="Calibri Light"/>
                <a:cs typeface="Calibri Light"/>
              </a:rPr>
              <a:t>5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года составил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en-US" sz="1100" b="1" dirty="0" smtClean="0">
                <a:solidFill>
                  <a:schemeClr val="tx2"/>
                </a:solidFill>
                <a:latin typeface="Calibri Light"/>
                <a:cs typeface="Calibri Light"/>
              </a:rPr>
              <a:t>3</a:t>
            </a:r>
            <a:r>
              <a:rPr lang="ru-RU" sz="1100" b="1" dirty="0" smtClean="0">
                <a:solidFill>
                  <a:schemeClr val="tx2"/>
                </a:solidFill>
                <a:latin typeface="Calibri Light"/>
                <a:cs typeface="Calibri Light"/>
              </a:rPr>
              <a:t>2%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 (влияние закона об СТСО и индексации тарифов). </a:t>
            </a:r>
            <a:endParaRPr lang="ru-RU" sz="11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Выручка за 6 месяцев 202</a:t>
            </a:r>
            <a:r>
              <a:rPr lang="en-US" sz="1100" dirty="0">
                <a:solidFill>
                  <a:schemeClr val="tx2"/>
                </a:solidFill>
                <a:latin typeface="Calibri Light"/>
                <a:cs typeface="Calibri Light"/>
              </a:rPr>
              <a:t>5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года составила 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38 232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млн руб., что выше факта аналогичного периода прошлого года на </a:t>
            </a:r>
            <a:r>
              <a:rPr lang="en-US" sz="1100" b="1" dirty="0">
                <a:solidFill>
                  <a:schemeClr val="tx2"/>
                </a:solidFill>
                <a:latin typeface="Calibri Light"/>
                <a:cs typeface="Calibri Light"/>
              </a:rPr>
              <a:t>8 635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млн руб. </a:t>
            </a: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Чистая прибыль составила 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1 750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млн руб., что на 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704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млн руб. меньше чем за 6 месяцев 2024 года.  </a:t>
            </a:r>
          </a:p>
          <a:p>
            <a:pPr algn="just">
              <a:defRPr/>
            </a:pPr>
            <a:r>
              <a:rPr lang="en-US" sz="1100" b="1" dirty="0">
                <a:solidFill>
                  <a:schemeClr val="tx2"/>
                </a:solidFill>
                <a:latin typeface="Calibri Light"/>
                <a:cs typeface="Calibri Light"/>
              </a:rPr>
              <a:t>5,08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%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– уровень потерь электроэнергии к отпуску электроэнергии в сеть – один из самых низких в отрасли.</a:t>
            </a:r>
          </a:p>
          <a:p>
            <a:pPr algn="just">
              <a:defRPr/>
            </a:pPr>
            <a:r>
              <a:rPr lang="ru-RU" sz="1100" b="1" dirty="0" smtClean="0">
                <a:solidFill>
                  <a:schemeClr val="tx2"/>
                </a:solidFill>
                <a:latin typeface="Calibri Light"/>
                <a:cs typeface="Calibri Light"/>
              </a:rPr>
              <a:t>8,07%</a:t>
            </a:r>
            <a:r>
              <a:rPr lang="ru-RU" sz="1100" dirty="0">
                <a:solidFill>
                  <a:srgbClr val="1A2D5F"/>
                </a:solidFill>
                <a:latin typeface="Calibri Light"/>
                <a:cs typeface="Calibri Light"/>
              </a:rPr>
              <a:t> –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 уровень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потерь в распределительной сети 0,4-20 кВ – один из самых низких в отрасли.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0D9387E3-3689-3739-F032-C8D463508F91}"/>
              </a:ext>
            </a:extLst>
          </p:cNvPr>
          <p:cNvSpPr txBox="1"/>
          <p:nvPr/>
        </p:nvSpPr>
        <p:spPr bwMode="auto">
          <a:xfrm>
            <a:off x="1817322" y="932925"/>
            <a:ext cx="686710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РЕЗУЛЬТАТЫ ДЕЯТЕЛЬНОСТИ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D46F78F-4C8D-A13B-4F31-8660DDC7604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СОБЫТИЯ ЗА 6 МЕСЯЦЕВ 2025 ГОДА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83FF99C-0EBE-71C9-A45B-1B4678A32BAE}"/>
              </a:ext>
            </a:extLst>
          </p:cNvPr>
          <p:cNvSpPr/>
          <p:nvPr/>
        </p:nvSpPr>
        <p:spPr bwMode="auto">
          <a:xfrm>
            <a:off x="1783763" y="2636912"/>
            <a:ext cx="6932897" cy="3600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В январе-мае 2025 года генеральный директор «Россети Северо-Запад» Вячеслав Торсунов провел встречи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/>
            </a:r>
            <a:b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</a:b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с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губернаторами Псковской, Вологодской, Мурманской, Новгородской, Архангельской областей и  Республик Карелия и Коми. </a:t>
            </a: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20 марта 2025 года рейтинговое агентство «Эксперт РА» подтвердило рейтинг качества управления «</a:t>
            </a:r>
            <a:r>
              <a:rPr lang="ru-RU" sz="1100" dirty="0" err="1">
                <a:solidFill>
                  <a:schemeClr val="tx2"/>
                </a:solidFill>
                <a:latin typeface="Calibri Light"/>
                <a:cs typeface="Calibri Light"/>
              </a:rPr>
              <a:t>Россети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Северо-Запад» на уровне – А++</a:t>
            </a:r>
            <a:r>
              <a:rPr lang="en-US" sz="1100" dirty="0">
                <a:solidFill>
                  <a:schemeClr val="tx2"/>
                </a:solidFill>
                <a:latin typeface="Calibri Light"/>
                <a:cs typeface="Calibri Light"/>
              </a:rPr>
              <a:t>.</a:t>
            </a:r>
            <a:r>
              <a:rPr lang="en-US" sz="1100" dirty="0" err="1">
                <a:solidFill>
                  <a:schemeClr val="tx2"/>
                </a:solidFill>
                <a:latin typeface="Calibri Light"/>
                <a:cs typeface="Calibri Light"/>
              </a:rPr>
              <a:t>gq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.</a:t>
            </a: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26 марта 2025 года на Международном арктическом форуме «Арктика – территория диалога» между «Россети Северо-Запад», «Россети Научно-технический центр» и Новосибирским государственным архитектурно-строительным университетом (</a:t>
            </a:r>
            <a:r>
              <a:rPr lang="ru-RU" sz="1100" dirty="0" err="1">
                <a:solidFill>
                  <a:schemeClr val="tx2"/>
                </a:solidFill>
                <a:latin typeface="Calibri Light"/>
                <a:cs typeface="Calibri Light"/>
              </a:rPr>
              <a:t>Сибстрин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) заключено соглашение о стратегическом партнерстве в сфере научно-технической деятельности, в рамках которого будут разработаны арктические опоры ЛЭП 150 кВ, выдерживающие ураганный ветер до 45 метров в секунду и в 1,5 раза больше льда на проводах,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/>
            </a:r>
            <a:b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</a:b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чем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существующие опоры. «Россети Северо-Запад» планируют применять новый тип опор при модернизации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/>
            </a:r>
            <a:b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</a:b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и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строительстве линий электропередачи в Заполярье с 2028 года. </a:t>
            </a:r>
            <a:endParaRPr lang="en-US" sz="11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1100" dirty="0">
                <a:solidFill>
                  <a:schemeClr val="tx2"/>
                </a:solidFill>
                <a:latin typeface="Calibri Light"/>
                <a:cs typeface="Calibri Light"/>
              </a:rPr>
              <a:t>19-20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июня 202</a:t>
            </a:r>
            <a:r>
              <a:rPr lang="en-US" sz="1100" dirty="0">
                <a:solidFill>
                  <a:schemeClr val="tx2"/>
                </a:solidFill>
                <a:latin typeface="Calibri Light"/>
                <a:cs typeface="Calibri Light"/>
              </a:rPr>
              <a:t>5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года на Петербургском международном экономическом форуме состоялись рабочие встречи генерального директора «</a:t>
            </a:r>
            <a:r>
              <a:rPr lang="ru-RU" sz="1100" dirty="0" err="1">
                <a:solidFill>
                  <a:schemeClr val="tx2"/>
                </a:solidFill>
                <a:latin typeface="Calibri Light"/>
                <a:cs typeface="Calibri Light"/>
              </a:rPr>
              <a:t>Россети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Северо-Запад» Вячеслава </a:t>
            </a:r>
            <a:r>
              <a:rPr lang="ru-RU" sz="1100" dirty="0" err="1">
                <a:solidFill>
                  <a:schemeClr val="tx2"/>
                </a:solidFill>
                <a:latin typeface="Calibri Light"/>
                <a:cs typeface="Calibri Light"/>
              </a:rPr>
              <a:t>Торсунова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с губернаторами Мурманской, Архангельской и Вологодской областей и Республики Карелия. Подписаны соглашения о сотрудничестве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/>
            </a:r>
            <a:b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</a:b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с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главами Мурманской, Архангельской и Вологодской областей, достигнуты договоренности  о взаимодействии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/>
            </a:r>
            <a:b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</a:b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с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руководством регионов при консолидации электросетевых активов Мурманской области и при разработке перспективных планов развития и реконструкции электросетевого комплекса в городе Архангельске.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A6E325A5-AD5B-9212-5F8C-AFD2A3B2ED62}"/>
              </a:ext>
            </a:extLst>
          </p:cNvPr>
          <p:cNvSpPr txBox="1"/>
          <p:nvPr/>
        </p:nvSpPr>
        <p:spPr bwMode="auto">
          <a:xfrm>
            <a:off x="1817322" y="2574816"/>
            <a:ext cx="686710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ИНФОРМАЦИЯ О ЗНАЧИМЫХ СОБЫТИЯХ</a:t>
            </a:r>
          </a:p>
        </p:txBody>
      </p:sp>
    </p:spTree>
    <p:extLst>
      <p:ext uri="{BB962C8B-B14F-4D97-AF65-F5344CB8AC3E}">
        <p14:creationId xmlns:p14="http://schemas.microsoft.com/office/powerpoint/2010/main" val="182401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832DCD-77AE-4F8E-9C4F-E45E1E06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40242"/>
              </p:ext>
            </p:extLst>
          </p:nvPr>
        </p:nvGraphicFramePr>
        <p:xfrm>
          <a:off x="4722438" y="1616052"/>
          <a:ext cx="4014744" cy="3540907"/>
        </p:xfrm>
        <a:graphic>
          <a:graphicData uri="http://schemas.openxmlformats.org/drawingml/2006/table">
            <a:tbl>
              <a:tblPr/>
              <a:tblGrid>
                <a:gridCol w="22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6М 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6М 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Выручка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29 597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38 232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+29,2%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Операционные расходы, в т. ч.: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(27 714)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(35 997)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+29,9%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Переменные затраты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(12 064)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(17 061)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+41,4%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Постоянные затраты*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(13 178)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(16 230)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+23,2%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Амортизация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(2 472)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(2 706)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+9,5%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31">
                <a:tc>
                  <a:txBody>
                    <a:bodyPr/>
                    <a:lstStyle/>
                    <a:p>
                      <a:pPr marL="92075" indent="-92075" algn="l" defTabSz="685800" rtl="0" eaLnBrk="1" fontAlgn="ctr" latinLnBrk="0" hangingPunct="1">
                        <a:tabLst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Восстановление (начисление) резерва под ожидаемые кредитные убытки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(90)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-88,0%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62532"/>
                  </a:ext>
                </a:extLst>
              </a:tr>
              <a:tr h="2172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Чистые прочие доходы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-8,1%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05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Операционная прибыль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2 410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2 791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+15,8%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Прибыль до налогообложения от продолжающейся деятельности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1 463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2 194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+49,9%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EBITDA**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6 517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6 405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-1,7%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5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Рентабельность по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22,02%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16,75%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-5,27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п.п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Прибыль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убыток)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2 454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-28,7%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Чистый долг***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5 212 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5 343 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+2,5%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>
            <a:extLst>
              <a:ext uri="{FF2B5EF4-FFF2-40B4-BE49-F238E27FC236}">
                <a16:creationId xmlns:a16="http://schemas.microsoft.com/office/drawing/2014/main" id="{8E3D73A3-4B24-47FE-A8AA-A26DF92C9AC8}"/>
              </a:ext>
            </a:extLst>
          </p:cNvPr>
          <p:cNvSpPr txBox="1">
            <a:spLocks/>
          </p:cNvSpPr>
          <p:nvPr/>
        </p:nvSpPr>
        <p:spPr>
          <a:xfrm>
            <a:off x="302224" y="1527831"/>
            <a:ext cx="4197768" cy="262124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27 августа 2025 г. консолидированная финансовая отчетность Общества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по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МСФО за 6 месяцев 2025 г. опубликована  на сайте Общества в сети Интернет </a:t>
            </a:r>
            <a:r>
              <a:rPr lang="en-US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https://rosseti-sz.ru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в соответствии </a:t>
            </a: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требованиями п.7 ст.4 208-ФЗ.</a:t>
            </a:r>
          </a:p>
          <a:p>
            <a:pPr algn="just" defTabSz="914400">
              <a:spcBef>
                <a:spcPts val="0"/>
              </a:spcBef>
            </a:pP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состав консолидированной финансовой отчетности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Общества за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 месяцев 2025 г.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включены показатели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деятельности </a:t>
            </a:r>
            <a:b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ПАО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«Россети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Северо-Запад» и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следующих дочерних обществ:</a:t>
            </a:r>
          </a:p>
          <a:p>
            <a:pPr indent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</a:t>
            </a:r>
            <a:r>
              <a:rPr lang="ru-RU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Псковэнергоагент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», </a:t>
            </a:r>
          </a:p>
          <a:p>
            <a:pPr indent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«Энергосервис Северо-Запада</a:t>
            </a: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».</a:t>
            </a:r>
          </a:p>
          <a:p>
            <a:pPr lvl="0" indent="84138" algn="just" defTabSz="91440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C3C3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ООО «Сетевые инвестиции» (с 25.11.2024),</a:t>
            </a:r>
          </a:p>
          <a:p>
            <a:pPr lvl="0" indent="84138" algn="just" defTabSz="91440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C3C3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«ПСК» (с 25.11.2024),</a:t>
            </a:r>
          </a:p>
          <a:p>
            <a:pPr lvl="0" indent="84138" algn="just" defTabSz="91440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C3C3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«КЭСР» (с 25.11.2024).</a:t>
            </a:r>
          </a:p>
          <a:p>
            <a:pPr marL="84138" algn="just">
              <a:spcBef>
                <a:spcPts val="300"/>
              </a:spcBef>
            </a:pPr>
            <a:endParaRPr lang="ru-RU" sz="10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138" algn="just">
              <a:spcBef>
                <a:spcPts val="300"/>
              </a:spcBef>
            </a:pPr>
            <a:endParaRPr lang="ru-RU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138" algn="just">
              <a:spcBef>
                <a:spcPts val="300"/>
              </a:spcBef>
            </a:pPr>
            <a:endParaRPr lang="ru-RU" sz="10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37CCD-26F5-077D-F4E1-46B3F8E46C12}"/>
              </a:ext>
            </a:extLst>
          </p:cNvPr>
          <p:cNvSpPr txBox="1"/>
          <p:nvPr/>
        </p:nvSpPr>
        <p:spPr>
          <a:xfrm>
            <a:off x="236431" y="4797152"/>
            <a:ext cx="4374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Рост общей величины выручки на 8 635 млн</a:t>
            </a:r>
            <a:r>
              <a:rPr lang="en-US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руб. в основном по передаче электроэнергии и прочей деятельности в связи с индексацией тарифов и увеличением объемов оказанных услуг. </a:t>
            </a:r>
          </a:p>
          <a:p>
            <a:pPr algn="just"/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Увеличение операционных расходов к уровню 2024 года на  </a:t>
            </a: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283 млн руб. в основном сложилось по переменным затратам в части услуг по передаче электроэнергии и по постоянным затратам в части расходов на вознаграждения работников.</a:t>
            </a: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4A9082DD-FD7D-C945-E463-510951AB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932" y="5157192"/>
            <a:ext cx="4298068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Без </a:t>
            </a:r>
            <a:r>
              <a:rPr lang="ru-RU" sz="900" i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учета амортизации</a:t>
            </a:r>
          </a:p>
          <a:p>
            <a:pPr defTabSz="457200">
              <a:spcBef>
                <a:spcPts val="600"/>
              </a:spcBef>
              <a:defRPr/>
            </a:pPr>
            <a:r>
              <a:rPr lang="ru-RU" sz="900" i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** EBITDA = прибыль или убыток до процентных расходов, налогообложения, амортизации, и чистое начисление/(восстановление) убытка от обесценения основных средств, нематериальных активов и активов в форме права пользования. . EBITDA  по факту 1 полугодия 2024 года рассчитана с учетом сбытовой деятельности и дополнительно включает в себя показатели: чистая прибыль от выбытия дочернего предприятия 1 179 млн руб.; прибыль до налогообложения, заработанная  прекращенной деятельностью за период 177 млн руб.; процентные расходы по прекращенной деятельности 6 млн руб.</a:t>
            </a:r>
          </a:p>
          <a:p>
            <a:pPr marL="0" marR="0" lvl="0" indent="0" algn="l" defTabSz="457200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i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*** Заемные средства минус денежные средства и их эквиваленты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00B04-2CA7-A902-6667-08BB848C1DE7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ФИНАНСОВЫЕ ПОКАЗАТЕЛИ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E2B806-6350-8FDD-7C31-BD15C76384BF}"/>
              </a:ext>
            </a:extLst>
          </p:cNvPr>
          <p:cNvSpPr/>
          <p:nvPr/>
        </p:nvSpPr>
        <p:spPr>
          <a:xfrm>
            <a:off x="256032" y="951949"/>
            <a:ext cx="423367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075869-8595-1F0E-62BB-AE1E73FC210C}"/>
              </a:ext>
            </a:extLst>
          </p:cNvPr>
          <p:cNvSpPr/>
          <p:nvPr/>
        </p:nvSpPr>
        <p:spPr>
          <a:xfrm>
            <a:off x="4722439" y="961826"/>
            <a:ext cx="3994222" cy="5229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КОНСОЛИДИРОВАННЫЕ ФИНАНСОВЫЕ РЕЗУЛЬТАТЫ, МЛН РУБ.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4BA26E6-B8F7-F74A-C5F4-854CE3E8BB36}"/>
              </a:ext>
            </a:extLst>
          </p:cNvPr>
          <p:cNvSpPr/>
          <p:nvPr/>
        </p:nvSpPr>
        <p:spPr>
          <a:xfrm>
            <a:off x="347472" y="4156904"/>
            <a:ext cx="4152520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КЛЮЧЕВЫХ ФИНАНСОВЫХ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0139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FC9FBB-48E9-9D81-BF17-5104A85C9EC7}"/>
              </a:ext>
            </a:extLst>
          </p:cNvPr>
          <p:cNvGrpSpPr/>
          <p:nvPr/>
        </p:nvGrpSpPr>
        <p:grpSpPr>
          <a:xfrm>
            <a:off x="124355" y="4294091"/>
            <a:ext cx="3826077" cy="2361581"/>
            <a:chOff x="141468" y="4578012"/>
            <a:chExt cx="3672408" cy="162179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224B99F-5CE5-AA93-941E-00DAC785A277}"/>
                </a:ext>
              </a:extLst>
            </p:cNvPr>
            <p:cNvGrpSpPr/>
            <p:nvPr/>
          </p:nvGrpSpPr>
          <p:grpSpPr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18" name="Диаграмма 17">
                <a:extLst>
                  <a:ext uri="{FF2B5EF4-FFF2-40B4-BE49-F238E27FC236}">
                    <a16:creationId xmlns:a16="http://schemas.microsoft.com/office/drawing/2014/main" id="{FC5D4CB7-8DF6-F239-3A65-20B49D8CF3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49311391"/>
                  </p:ext>
                </p:extLst>
              </p:nvPr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CC0BE64-3DFF-F610-7545-D1FB9294C4D6}"/>
                  </a:ext>
                </a:extLst>
              </p:cNvPr>
              <p:cNvGrpSpPr/>
              <p:nvPr/>
            </p:nvGrpSpPr>
            <p:grpSpPr>
              <a:xfrm>
                <a:off x="1623187" y="4818080"/>
                <a:ext cx="843370" cy="352659"/>
                <a:chOff x="2252902" y="1501317"/>
                <a:chExt cx="843370" cy="352659"/>
              </a:xfrm>
            </p:grpSpPr>
            <p:cxnSp>
              <p:nvCxnSpPr>
                <p:cNvPr id="21" name="Прямая со стрелкой 20">
                  <a:extLst>
                    <a:ext uri="{FF2B5EF4-FFF2-40B4-BE49-F238E27FC236}">
                      <a16:creationId xmlns:a16="http://schemas.microsoft.com/office/drawing/2014/main" id="{002EAD39-EE42-0453-7213-0761A24A8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52902" y="1544320"/>
                  <a:ext cx="843370" cy="27095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1479DD05-FBB0-F9AC-8430-987CB0C9B616}"/>
                    </a:ext>
                  </a:extLst>
                </p:cNvPr>
                <p:cNvSpPr/>
                <p:nvPr/>
              </p:nvSpPr>
              <p:spPr>
                <a:xfrm>
                  <a:off x="2420266" y="1501317"/>
                  <a:ext cx="491041" cy="352659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308C1DE-DF10-32DF-E317-2F59846E9C4C}"/>
                </a:ext>
              </a:extLst>
            </p:cNvPr>
            <p:cNvSpPr/>
            <p:nvPr/>
          </p:nvSpPr>
          <p:spPr>
            <a:xfrm>
              <a:off x="1623187" y="4896615"/>
              <a:ext cx="843370" cy="173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-2</a:t>
              </a:r>
              <a:r>
                <a:rPr lang="en-US" sz="14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9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99B7011-DB2B-7766-9A8F-5253E10E4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350016"/>
              </p:ext>
            </p:extLst>
          </p:nvPr>
        </p:nvGraphicFramePr>
        <p:xfrm>
          <a:off x="4585145" y="4270588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7ACC031-6AF9-7EAE-52D6-F468FB936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947168"/>
              </p:ext>
            </p:extLst>
          </p:nvPr>
        </p:nvGraphicFramePr>
        <p:xfrm>
          <a:off x="4700967" y="1408095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Text Box 61">
            <a:extLst>
              <a:ext uri="{FF2B5EF4-FFF2-40B4-BE49-F238E27FC236}">
                <a16:creationId xmlns:a16="http://schemas.microsoft.com/office/drawing/2014/main" id="{2EEBC07F-F9B1-48BD-BCF8-4B960002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6423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 Величина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отпуска из сети приведена в границах балансовой принадлежности</a:t>
            </a:r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9670CE02-A6AE-7F33-92E5-EC33D8D54840}"/>
              </a:ext>
            </a:extLst>
          </p:cNvPr>
          <p:cNvSpPr txBox="1">
            <a:spLocks/>
          </p:cNvSpPr>
          <p:nvPr/>
        </p:nvSpPr>
        <p:spPr>
          <a:xfrm>
            <a:off x="415956" y="1495186"/>
            <a:ext cx="3908822" cy="23021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Сокращение объема отпуска электроэнергии (-288 млн кВтч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обусловлен следующими факторами:</a:t>
            </a:r>
          </a:p>
          <a:p>
            <a:pPr marL="171450" indent="-17145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увеличение объема потребления </a:t>
            </a:r>
            <a:r>
              <a:rPr lang="ru-RU" sz="1200" spc="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по промышленным предприятиям (АО «Апатит»),</a:t>
            </a:r>
            <a:endParaRPr lang="ru-RU" sz="1600" dirty="0">
              <a:highlight>
                <a:srgbClr val="FFFFFF"/>
              </a:highlight>
            </a:endParaRPr>
          </a:p>
          <a:p>
            <a:pPr marL="171450" indent="-17145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200" spc="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включение калориферов в подземных выработках из-за низких температур,</a:t>
            </a:r>
            <a:endParaRPr lang="ru-RU" sz="1600" dirty="0">
              <a:highlight>
                <a:srgbClr val="FFFFFF"/>
              </a:highlight>
            </a:endParaRPr>
          </a:p>
          <a:p>
            <a:pPr marL="171450" indent="-17145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200" spc="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рост производства (ООО РК-Гранд),</a:t>
            </a:r>
            <a:endParaRPr lang="ru-RU" sz="1600" dirty="0">
              <a:highlight>
                <a:srgbClr val="FFFFFF"/>
              </a:highlight>
            </a:endParaRPr>
          </a:p>
          <a:p>
            <a:pPr marL="171450" indent="-17145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200" spc="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ремонт собственной генерации,</a:t>
            </a:r>
            <a:endParaRPr lang="ru-RU" sz="1600" dirty="0">
              <a:highlight>
                <a:srgbClr val="FFFFFF"/>
              </a:highlight>
            </a:endParaRPr>
          </a:p>
          <a:p>
            <a:pPr marL="171450" indent="-17145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200" spc="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снижение потребления от собственной генерации,</a:t>
            </a:r>
            <a:endParaRPr lang="ru-RU" sz="1600" dirty="0">
              <a:highlight>
                <a:srgbClr val="FFFFFF"/>
              </a:highlight>
            </a:endParaRPr>
          </a:p>
          <a:p>
            <a:pPr marL="171450" indent="-17145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20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рост </a:t>
            </a:r>
            <a:r>
              <a:rPr lang="ru-RU" sz="1200" spc="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потребления сельскохозяйственными потребителями,</a:t>
            </a:r>
            <a:endParaRPr lang="ru-RU" sz="1600" dirty="0">
              <a:highlight>
                <a:srgbClr val="FFFFFF"/>
              </a:highlight>
            </a:endParaRPr>
          </a:p>
          <a:p>
            <a:pPr marL="171450" indent="-17145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200" spc="0" dirty="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температурный фактор</a:t>
            </a:r>
            <a:r>
              <a:rPr lang="ru-RU" sz="1200" spc="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.</a:t>
            </a:r>
            <a:endParaRPr lang="ru-RU" sz="1200" dirty="0">
              <a:solidFill>
                <a:schemeClr val="tx1">
                  <a:lumMod val="50000"/>
                </a:schemeClr>
              </a:solidFill>
              <a:highlight>
                <a:srgbClr val="FFFFFF"/>
              </a:highlight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9074-46BD-7A62-3999-0D262BC49533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ОПЕРАЦИОННЫЕ РЕЗУЛЬТАТЫ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14F912-AAC1-2B19-F029-FD6DD7CC70FB}"/>
              </a:ext>
            </a:extLst>
          </p:cNvPr>
          <p:cNvSpPr/>
          <p:nvPr/>
        </p:nvSpPr>
        <p:spPr>
          <a:xfrm>
            <a:off x="393484" y="91712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ОПЕРАЦИОННЫХ РЕЗУЛЬТАТОВ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8739FB-118E-EC52-EA46-FB67F7AD11C7}"/>
              </a:ext>
            </a:extLst>
          </p:cNvPr>
          <p:cNvSpPr/>
          <p:nvPr/>
        </p:nvSpPr>
        <p:spPr>
          <a:xfrm>
            <a:off x="4678216" y="917127"/>
            <a:ext cx="402178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ПЕРЕДАЧА И ПОТЕРИ ЭЛЕКТРОЭНЕРГИИ, МЛН КВТ∙Ч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5147BA-BCCC-0E3F-FF3B-BB112E175DD8}"/>
              </a:ext>
            </a:extLst>
          </p:cNvPr>
          <p:cNvSpPr/>
          <p:nvPr/>
        </p:nvSpPr>
        <p:spPr>
          <a:xfrm>
            <a:off x="314608" y="389853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КОЛИЧЕСТВО ТЕХНОЛОГИЧЕСКИХ ПРИСОЕДИНЕНИЙ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B2E348-A2F1-BC7F-D739-CEECD165F65A}"/>
              </a:ext>
            </a:extLst>
          </p:cNvPr>
          <p:cNvSpPr/>
          <p:nvPr/>
        </p:nvSpPr>
        <p:spPr>
          <a:xfrm>
            <a:off x="4713939" y="389853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ОТПУСК ИЗ СЕТИ И НАДЕЖНОСТЬ ЭНЕРГОСНАБЖЕНИЯ, МЛН КВТ∙Ч</a:t>
            </a:r>
          </a:p>
        </p:txBody>
      </p:sp>
    </p:spTree>
    <p:extLst>
      <p:ext uri="{BB962C8B-B14F-4D97-AF65-F5344CB8AC3E}">
        <p14:creationId xmlns:p14="http://schemas.microsoft.com/office/powerpoint/2010/main" val="3980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4B761C4-7CBF-437B-B2C4-0C405A214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772549"/>
              </p:ext>
            </p:extLst>
          </p:nvPr>
        </p:nvGraphicFramePr>
        <p:xfrm>
          <a:off x="119847" y="1412776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55D0E11D-23B9-4326-ADA5-57406443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94035"/>
              </p:ext>
            </p:extLst>
          </p:nvPr>
        </p:nvGraphicFramePr>
        <p:xfrm>
          <a:off x="119847" y="4404641"/>
          <a:ext cx="4184512" cy="1916592"/>
        </p:xfrm>
        <a:graphic>
          <a:graphicData uri="http://schemas.openxmlformats.org/drawingml/2006/table">
            <a:tbl>
              <a:tblPr firstRow="1" firstCol="1" bandRow="1"/>
              <a:tblGrid>
                <a:gridCol w="7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6М 2025*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4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Россети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Северо-Запад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31 621</a:t>
                      </a:r>
                      <a:endParaRPr lang="ru-RU" sz="11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1 710,56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33 486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1 847,83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40 199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2 512,29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2012CBF-A4D9-4223-B220-D8D1E41D119B}"/>
              </a:ext>
            </a:extLst>
          </p:cNvPr>
          <p:cNvGrpSpPr/>
          <p:nvPr/>
        </p:nvGrpSpPr>
        <p:grpSpPr>
          <a:xfrm>
            <a:off x="1369987" y="1620001"/>
            <a:ext cx="1152128" cy="534255"/>
            <a:chOff x="1949518" y="1408296"/>
            <a:chExt cx="1152128" cy="534255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F210060-C3C1-4CF3-B877-02958189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F045709-A96C-4A05-BA0C-93E444623162}"/>
                </a:ext>
              </a:extLst>
            </p:cNvPr>
            <p:cNvSpPr/>
            <p:nvPr/>
          </p:nvSpPr>
          <p:spPr>
            <a:xfrm>
              <a:off x="2230503" y="1408296"/>
              <a:ext cx="583922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7454AEE-11A9-4F94-9425-4F9D9AD8C5B8}"/>
                </a:ext>
              </a:extLst>
            </p:cNvPr>
            <p:cNvSpPr/>
            <p:nvPr/>
          </p:nvSpPr>
          <p:spPr>
            <a:xfrm>
              <a:off x="2177683" y="1562989"/>
              <a:ext cx="689562" cy="25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+</a:t>
              </a:r>
              <a:r>
                <a:rPr lang="ru-RU" sz="1200" b="1" kern="0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29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,</a:t>
              </a:r>
              <a:r>
                <a:rPr lang="ru-RU" sz="1200" b="1" kern="0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2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sp>
        <p:nvSpPr>
          <p:cNvPr id="2" name="Объект 12">
            <a:extLst>
              <a:ext uri="{FF2B5EF4-FFF2-40B4-BE49-F238E27FC236}">
                <a16:creationId xmlns:a16="http://schemas.microsoft.com/office/drawing/2014/main" id="{0ACA3ABB-FF08-ABEF-DB4F-F610D4DAA1B0}"/>
              </a:ext>
            </a:extLst>
          </p:cNvPr>
          <p:cNvSpPr txBox="1">
            <a:spLocks/>
          </p:cNvSpPr>
          <p:nvPr/>
        </p:nvSpPr>
        <p:spPr>
          <a:xfrm>
            <a:off x="4583342" y="4429359"/>
            <a:ext cx="4021105" cy="22289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Выручка за  6 месяцев 2025 года составила 38 232 млн руб., что выше факта аналогичного периода прошлого года на  8 635 млн руб. (или на 29,2%), в том числе за счет: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увеличения выручки за услуги по передаче электроэнергии на </a:t>
            </a:r>
            <a: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255 млн руб. (или на 30</a:t>
            </a:r>
            <a:r>
              <a:rPr lang="en-US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1%) в основном в связи с ростом среднего </a:t>
            </a:r>
            <a: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тарифа;</a:t>
            </a:r>
          </a:p>
          <a:p>
            <a:pPr algn="just">
              <a:spcBef>
                <a:spcPts val="0"/>
              </a:spcBef>
            </a:pPr>
            <a: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снижения </a:t>
            </a: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выручки по ТП на </a:t>
            </a:r>
            <a:r>
              <a:rPr lang="en-US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34 млн руб. в связи с актированием в 2024 году крупного договора с ООО «ВСГЦ» на сумму 550 млн руб.;</a:t>
            </a: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роста </a:t>
            </a: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прочей выручки на 490 млн руб. (или на 47,4%) по причине </a:t>
            </a:r>
            <a:r>
              <a:rPr lang="ru-RU" sz="11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увеличения </a:t>
            </a:r>
            <a:r>
              <a:rPr lang="ru-RU" sz="1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объемов заключенных и выполненных договоров</a:t>
            </a:r>
            <a:r>
              <a:rPr lang="ru-RU" sz="1150" dirty="0">
                <a:solidFill>
                  <a:srgbClr val="00B0F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8EBBB61-8355-4003-A7A7-CE1D3AB55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823493"/>
              </p:ext>
            </p:extLst>
          </p:nvPr>
        </p:nvGraphicFramePr>
        <p:xfrm>
          <a:off x="3617153" y="1484784"/>
          <a:ext cx="2971071" cy="218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22C23CC-076D-4227-91EF-01241321D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622261"/>
              </p:ext>
            </p:extLst>
          </p:nvPr>
        </p:nvGraphicFramePr>
        <p:xfrm>
          <a:off x="5819246" y="1347431"/>
          <a:ext cx="3453204" cy="246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5144BB-FD3A-4244-A226-34E212AD2858}"/>
              </a:ext>
            </a:extLst>
          </p:cNvPr>
          <p:cNvSpPr/>
          <p:nvPr/>
        </p:nvSpPr>
        <p:spPr>
          <a:xfrm>
            <a:off x="4310807" y="3489173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6</a:t>
            </a:r>
            <a:r>
              <a:rPr lang="ru-RU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 2024</a:t>
            </a:r>
            <a:endParaRPr kumimoji="0" lang="ru-RU" sz="1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C8AC2-72B4-9651-7E40-A3C5B119897F}"/>
              </a:ext>
            </a:extLst>
          </p:cNvPr>
          <p:cNvSpPr/>
          <p:nvPr/>
        </p:nvSpPr>
        <p:spPr>
          <a:xfrm>
            <a:off x="6145474" y="3499554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6М 2025</a:t>
            </a:r>
            <a:endParaRPr kumimoji="0" lang="ru-RU" sz="1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0C8AF54-66EA-7052-6A4B-62C4C02AA925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СТРУКТУРА ВЫРУЧКИ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026009-A763-7685-4B8F-6C95666D3CDF}"/>
              </a:ext>
            </a:extLst>
          </p:cNvPr>
          <p:cNvSpPr/>
          <p:nvPr/>
        </p:nvSpPr>
        <p:spPr>
          <a:xfrm>
            <a:off x="4583342" y="3812247"/>
            <a:ext cx="4021106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ВЫРУЧКИ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AD588C-9FEF-1B34-12F5-10F5668C4083}"/>
              </a:ext>
            </a:extLst>
          </p:cNvPr>
          <p:cNvSpPr/>
          <p:nvPr/>
        </p:nvSpPr>
        <p:spPr>
          <a:xfrm>
            <a:off x="421657" y="924650"/>
            <a:ext cx="3577298" cy="538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ВЫРУЧКА, МЛН РУБ.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DDB37B3-EB43-559B-72D7-508D4D9E2954}"/>
              </a:ext>
            </a:extLst>
          </p:cNvPr>
          <p:cNvSpPr/>
          <p:nvPr/>
        </p:nvSpPr>
        <p:spPr>
          <a:xfrm>
            <a:off x="4304360" y="902601"/>
            <a:ext cx="4412300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СТРУКТУРА ВЫРУЧКИ ПО ВИДАМ 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83BFDEF-EC5D-4776-C2A3-F0CD442F043B}"/>
              </a:ext>
            </a:extLst>
          </p:cNvPr>
          <p:cNvSpPr/>
          <p:nvPr/>
        </p:nvSpPr>
        <p:spPr>
          <a:xfrm>
            <a:off x="392924" y="3803231"/>
            <a:ext cx="3908285" cy="538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НВВ И СРЕДНИЙ ТАРИФ НА УСЛУГИ ПО ПЕРЕДАЧЕ Э/Э</a:t>
            </a:r>
          </a:p>
        </p:txBody>
      </p:sp>
      <p:sp>
        <p:nvSpPr>
          <p:cNvPr id="3" name="Text Box 61">
            <a:extLst>
              <a:ext uri="{FF2B5EF4-FFF2-40B4-BE49-F238E27FC236}">
                <a16:creationId xmlns:a16="http://schemas.microsoft.com/office/drawing/2014/main" id="{EE2DD07B-DD9F-553C-F9BC-72A61E57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72" y="6381328"/>
            <a:ext cx="418451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Указаны данные за полный 2025 год в соответствии с утвержденными регулирующими органами тарифно-балансовыми решениями. 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7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F76E3E3D-A6E9-45A5-BFB2-372E70A9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68282"/>
              </p:ext>
            </p:extLst>
          </p:nvPr>
        </p:nvGraphicFramePr>
        <p:xfrm>
          <a:off x="393484" y="1628800"/>
          <a:ext cx="4351579" cy="1616965"/>
        </p:xfrm>
        <a:graphic>
          <a:graphicData uri="http://schemas.openxmlformats.org/drawingml/2006/table">
            <a:tbl>
              <a:tblPr/>
              <a:tblGrid>
                <a:gridCol w="201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1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 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6М 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Услуги по передаче электроэнергии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9 053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13 522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+4 469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+49,4%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Электроэнергия для компенсации технологических потерь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3 011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3 538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+527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+17,5%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Итого переменные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12 064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17 061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+4 997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+41,4%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C960F65-9D66-499F-A61B-4B5D8F555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437414"/>
              </p:ext>
            </p:extLst>
          </p:nvPr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13B244FC-2312-41D5-B73C-BE5A4C85A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133288"/>
              </p:ext>
            </p:extLst>
          </p:nvPr>
        </p:nvGraphicFramePr>
        <p:xfrm>
          <a:off x="4934043" y="1353059"/>
          <a:ext cx="3461185" cy="237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BB73955-148A-4BED-B4EA-B479D77B3930}"/>
              </a:ext>
            </a:extLst>
          </p:cNvPr>
          <p:cNvGrpSpPr/>
          <p:nvPr/>
        </p:nvGrpSpPr>
        <p:grpSpPr>
          <a:xfrm>
            <a:off x="6256899" y="1661392"/>
            <a:ext cx="815474" cy="560974"/>
            <a:chOff x="7043363" y="1332694"/>
            <a:chExt cx="815474" cy="560974"/>
          </a:xfrm>
        </p:grpSpPr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id="{8D72CDEC-A662-4760-B0DD-FF9F4F5E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58D6221-D64C-4858-8749-0C0496BDBE87}"/>
                </a:ext>
              </a:extLst>
            </p:cNvPr>
            <p:cNvGrpSpPr/>
            <p:nvPr/>
          </p:nvGrpSpPr>
          <p:grpSpPr>
            <a:xfrm>
              <a:off x="7061367" y="1332694"/>
              <a:ext cx="710451" cy="560974"/>
              <a:chOff x="7061367" y="1332694"/>
              <a:chExt cx="710451" cy="560974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D06C4145-14BD-4E75-A117-9370A0E2598F}"/>
                  </a:ext>
                </a:extLst>
              </p:cNvPr>
              <p:cNvSpPr/>
              <p:nvPr/>
            </p:nvSpPr>
            <p:spPr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36E0108D-C1CC-475C-9B07-17E9F157589E}"/>
                  </a:ext>
                </a:extLst>
              </p:cNvPr>
              <p:cNvSpPr/>
              <p:nvPr/>
            </p:nvSpPr>
            <p:spPr>
              <a:xfrm>
                <a:off x="7061367" y="1494426"/>
                <a:ext cx="710451" cy="2528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+</a:t>
                </a:r>
                <a:r>
                  <a:rPr lang="ru-RU" sz="1400" b="1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49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,4%</a:t>
                </a:r>
              </a:p>
            </p:txBody>
          </p:sp>
        </p:grpSp>
      </p:grpSp>
      <p:sp>
        <p:nvSpPr>
          <p:cNvPr id="2" name="Объект 12">
            <a:extLst>
              <a:ext uri="{FF2B5EF4-FFF2-40B4-BE49-F238E27FC236}">
                <a16:creationId xmlns:a16="http://schemas.microsoft.com/office/drawing/2014/main" id="{3D08F657-4078-AE0B-A84A-0345BACADC48}"/>
              </a:ext>
            </a:extLst>
          </p:cNvPr>
          <p:cNvSpPr txBox="1">
            <a:spLocks/>
          </p:cNvSpPr>
          <p:nvPr/>
        </p:nvSpPr>
        <p:spPr>
          <a:xfrm>
            <a:off x="539552" y="4363726"/>
            <a:ext cx="3972051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Увеличение услуг на передачу электроэнергии на 4 469 млн руб. обусловлено</a:t>
            </a: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ростом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услуг по передаче электроэнергии ПАО «Россети» (как организации по управлению ЕНЭС)  за счет роста расходов по ставке на  содержание сетей в связи с ростом ставки при росте оплачиваемой мощности, а также роста ставки на компенсацию потерь;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ростом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затрат на услуги ТСО, что связано с ростом объема услуг за счет реализации положений закона об СТСО (Федеральный закон от 13.07.2024 № 185-ФЗ).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A99C14-C704-D2F8-4A9B-AB42E0699B9E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УСЛОВНО-ПЕРЕМЕННЫЕ ЗАТРАТЫ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53DACB-E0FD-7649-0CEE-99F4B56FBFAC}"/>
              </a:ext>
            </a:extLst>
          </p:cNvPr>
          <p:cNvSpPr/>
          <p:nvPr/>
        </p:nvSpPr>
        <p:spPr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УСЛОВНО-ПЕРЕМЕННЫЕ ЗАТРАТЫ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5938F6-B225-10D8-E5FB-049CEC2D7501}"/>
              </a:ext>
            </a:extLst>
          </p:cNvPr>
          <p:cNvSpPr/>
          <p:nvPr/>
        </p:nvSpPr>
        <p:spPr>
          <a:xfrm>
            <a:off x="4871523" y="895078"/>
            <a:ext cx="3845137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УСЛУГИ ПО ПЕРЕДАЧЕ ЭЛЕКТРОЭНЕРГИИ, МЛН РУБ.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936816-4CE5-E53C-231D-A014590EC021}"/>
              </a:ext>
            </a:extLst>
          </p:cNvPr>
          <p:cNvSpPr/>
          <p:nvPr/>
        </p:nvSpPr>
        <p:spPr>
          <a:xfrm>
            <a:off x="364752" y="3723700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ПЕРЕМЕННЫХ ЗАТРАТ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E891FA-19D9-7267-9571-022C3C4A9DD9}"/>
              </a:ext>
            </a:extLst>
          </p:cNvPr>
          <p:cNvSpPr/>
          <p:nvPr/>
        </p:nvSpPr>
        <p:spPr>
          <a:xfrm>
            <a:off x="4842791" y="3701651"/>
            <a:ext cx="3873869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ЭЛЕКТРОЭНЕРГИЯ ДЛЯ КОМПЕНСАЦИИ ПОТЕРЬ, МЛН РУБ.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6611659-5100-33BC-5C3D-AA1FBFC31ECC}"/>
              </a:ext>
            </a:extLst>
          </p:cNvPr>
          <p:cNvSpPr/>
          <p:nvPr/>
        </p:nvSpPr>
        <p:spPr>
          <a:xfrm>
            <a:off x="392925" y="908720"/>
            <a:ext cx="4380312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УСЛОВНО-ПЕРЕМЕННЫЕ ЗАТРАТЫ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4BAAA2A-ED86-D221-0AA2-C7DB0B1BA7D5}"/>
              </a:ext>
            </a:extLst>
          </p:cNvPr>
          <p:cNvSpPr/>
          <p:nvPr/>
        </p:nvSpPr>
        <p:spPr>
          <a:xfrm>
            <a:off x="364436" y="3717032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ПЕРЕМЕННЫХ ЗАТРАТ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4D2C64F-28CB-633C-0E03-D9B8E5A7E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301614"/>
              </p:ext>
            </p:extLst>
          </p:nvPr>
        </p:nvGraphicFramePr>
        <p:xfrm>
          <a:off x="5053216" y="4038983"/>
          <a:ext cx="3342012" cy="239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9CDE9B-40F2-734C-D8D4-287335BB595A}"/>
              </a:ext>
            </a:extLst>
          </p:cNvPr>
          <p:cNvSpPr/>
          <p:nvPr/>
        </p:nvSpPr>
        <p:spPr>
          <a:xfrm>
            <a:off x="6955995" y="4688676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B6D75D-3751-D98D-A592-F45FA316FC50}"/>
              </a:ext>
            </a:extLst>
          </p:cNvPr>
          <p:cNvSpPr/>
          <p:nvPr/>
        </p:nvSpPr>
        <p:spPr>
          <a:xfrm>
            <a:off x="6955995" y="4515258"/>
            <a:ext cx="213959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C1085A-4B78-2AA2-58B5-ED12B1D21A6F}"/>
              </a:ext>
            </a:extLst>
          </p:cNvPr>
          <p:cNvGrpSpPr/>
          <p:nvPr/>
        </p:nvGrpSpPr>
        <p:grpSpPr>
          <a:xfrm rot="1486954">
            <a:off x="6267560" y="4476895"/>
            <a:ext cx="816857" cy="560974"/>
            <a:chOff x="7145280" y="3696467"/>
            <a:chExt cx="816857" cy="560974"/>
          </a:xfrm>
        </p:grpSpPr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17F45C57-7427-A0FA-8333-BBE3D419B4D4}"/>
                </a:ext>
              </a:extLst>
            </p:cNvPr>
            <p:cNvCxnSpPr>
              <a:cxnSpLocks/>
            </p:cNvCxnSpPr>
            <p:nvPr/>
          </p:nvCxnSpPr>
          <p:spPr>
            <a:xfrm rot="20113046" flipV="1">
              <a:off x="7145280" y="3798973"/>
              <a:ext cx="816857" cy="31844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6724BFE3-509E-F5E0-E450-E4CFF54DD834}"/>
                </a:ext>
              </a:extLst>
            </p:cNvPr>
            <p:cNvGrpSpPr/>
            <p:nvPr/>
          </p:nvGrpSpPr>
          <p:grpSpPr>
            <a:xfrm>
              <a:off x="7179097" y="3696467"/>
              <a:ext cx="710451" cy="560974"/>
              <a:chOff x="7179097" y="3696467"/>
              <a:chExt cx="710451" cy="560974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60023A66-5BFD-FC17-6AB3-87896F6EA509}"/>
                  </a:ext>
                </a:extLst>
              </p:cNvPr>
              <p:cNvSpPr/>
              <p:nvPr/>
            </p:nvSpPr>
            <p:spPr>
              <a:xfrm>
                <a:off x="7215288" y="3696467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1913592-6761-DE49-5574-5A7E241BE6B9}"/>
                  </a:ext>
                </a:extLst>
              </p:cNvPr>
              <p:cNvSpPr/>
              <p:nvPr/>
            </p:nvSpPr>
            <p:spPr>
              <a:xfrm rot="20113046">
                <a:off x="7179097" y="3869780"/>
                <a:ext cx="710451" cy="24314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+</a:t>
                </a:r>
                <a:r>
                  <a:rPr lang="ru-RU" sz="1400" b="1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17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,</a:t>
                </a:r>
                <a:r>
                  <a:rPr lang="ru-RU" sz="1400" b="1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31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3E4A39-0DDB-E182-E7C8-9D1AF69F0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977445"/>
              </p:ext>
            </p:extLst>
          </p:nvPr>
        </p:nvGraphicFramePr>
        <p:xfrm>
          <a:off x="5206255" y="1632212"/>
          <a:ext cx="3367395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1D5FEFB-79FD-459C-8FC8-B59359707A6C}"/>
              </a:ext>
            </a:extLst>
          </p:cNvPr>
          <p:cNvGrpSpPr/>
          <p:nvPr/>
        </p:nvGrpSpPr>
        <p:grpSpPr>
          <a:xfrm>
            <a:off x="6457904" y="2170374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F94E6C07-BA3F-4169-BF55-54DE3465F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8C44B3A-C6A0-4AF2-A7A6-855AF04EE1A8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442112-FC02-440A-96EC-DDC39A4F0A6B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+23,1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5E9745-DF19-49EF-94A2-7154DB979464}"/>
              </a:ext>
            </a:extLst>
          </p:cNvPr>
          <p:cNvSpPr/>
          <p:nvPr/>
        </p:nvSpPr>
        <p:spPr>
          <a:xfrm>
            <a:off x="6955995" y="5441512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AC8A61F3-682D-4589-A093-B963F00B2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50452"/>
              </p:ext>
            </p:extLst>
          </p:nvPr>
        </p:nvGraphicFramePr>
        <p:xfrm>
          <a:off x="393484" y="1450616"/>
          <a:ext cx="4272252" cy="2594610"/>
        </p:xfrm>
        <a:graphic>
          <a:graphicData uri="http://schemas.openxmlformats.org/drawingml/2006/table">
            <a:tbl>
              <a:tblPr/>
              <a:tblGrid>
                <a:gridCol w="198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6М 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6М 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Расходы на вознаграждения работникам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9 167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11 281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+2 114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+23,1%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Услуги по ремонту и техническому обслуживанию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+23,5%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Налоги и сборы, кроме налога на прибыль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-22,6%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Покупная электро- и теплоэнергия для собственных нужд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-5,1%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материальные 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1 483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1 676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+193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+13,0%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операционные 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2 485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+724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+41,2%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Итого постоянные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13 178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16 230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+3 053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23,2%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BF5E75-94D9-2AA1-AF43-15BF3A16CFCC}"/>
              </a:ext>
            </a:extLst>
          </p:cNvPr>
          <p:cNvSpPr txBox="1"/>
          <p:nvPr/>
        </p:nvSpPr>
        <p:spPr>
          <a:xfrm>
            <a:off x="4842791" y="4884497"/>
            <a:ext cx="38451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Прирост постоянных затрат составил 23,2%, в основном за счет значительного роста по статье «Расходы на вознаграждения работникам»  на сумму  2 114 млн руб. за счет индексации ФОТ, а также по причине увеличения аварийно-восстановительных работ во время стихийных бедствий по Новгородскому и Псковскому филиалам, а также. 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B8C6227-7B5A-51D1-F5FA-26F19D726302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УСЛОВНО-ПОСТОЯННЫЕ ЗАТРАТЫ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4E4B08-02D2-5BC0-EE3B-9B263F8A5ABD}"/>
              </a:ext>
            </a:extLst>
          </p:cNvPr>
          <p:cNvSpPr/>
          <p:nvPr/>
        </p:nvSpPr>
        <p:spPr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УСЛОВНО-ПОСТОЯННЫЕ ЗАТРАТЫ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60C38B-C68F-3766-C626-47808AD542BC}"/>
              </a:ext>
            </a:extLst>
          </p:cNvPr>
          <p:cNvSpPr/>
          <p:nvPr/>
        </p:nvSpPr>
        <p:spPr>
          <a:xfrm>
            <a:off x="4871523" y="89507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РАСХОДЫ НА ВОЗНАГРАЖДЕНИЯ РАБОТНИКАМ, МЛН РУБ.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F93A68-C5B2-BF8A-88D6-621E08D69FA6}"/>
              </a:ext>
            </a:extLst>
          </p:cNvPr>
          <p:cNvSpPr/>
          <p:nvPr/>
        </p:nvSpPr>
        <p:spPr>
          <a:xfrm>
            <a:off x="364752" y="436637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ПРОЧИЕ ОПЕРАЦИОННЫЕ РАСХОДЫ, МЛН РУБ.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E4B0CB8-1904-5A74-E92E-C7BE96F04FAF}"/>
              </a:ext>
            </a:extLst>
          </p:cNvPr>
          <p:cNvSpPr/>
          <p:nvPr/>
        </p:nvSpPr>
        <p:spPr>
          <a:xfrm>
            <a:off x="4842791" y="434432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ПОСТОЯННЫХ ЗАТРАТ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50205B0-C6D9-354E-8E2B-D4CE80C62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339252"/>
              </p:ext>
            </p:extLst>
          </p:nvPr>
        </p:nvGraphicFramePr>
        <p:xfrm>
          <a:off x="159148" y="4524247"/>
          <a:ext cx="3528392" cy="22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E484D99-8BD6-35D6-C8A7-3530096B4527}"/>
              </a:ext>
            </a:extLst>
          </p:cNvPr>
          <p:cNvGrpSpPr/>
          <p:nvPr/>
        </p:nvGrpSpPr>
        <p:grpSpPr>
          <a:xfrm>
            <a:off x="1483476" y="5067746"/>
            <a:ext cx="879736" cy="515681"/>
            <a:chOff x="7006334" y="1123148"/>
            <a:chExt cx="879736" cy="515681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5E2678F0-9FED-1DEA-07C5-2D3B83D71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6334" y="1183231"/>
              <a:ext cx="879736" cy="45559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7F8D176-6B21-6452-49E2-2A4E1682C629}"/>
                </a:ext>
              </a:extLst>
            </p:cNvPr>
            <p:cNvSpPr/>
            <p:nvPr/>
          </p:nvSpPr>
          <p:spPr>
            <a:xfrm>
              <a:off x="7182721" y="1123148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C1D19BD-7BCD-2930-C712-6F268862200B}"/>
                </a:ext>
              </a:extLst>
            </p:cNvPr>
            <p:cNvSpPr/>
            <p:nvPr/>
          </p:nvSpPr>
          <p:spPr>
            <a:xfrm>
              <a:off x="7120083" y="1281003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+41,2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34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91573B8295504984C4DFA24272A576" ma:contentTypeVersion="13" ma:contentTypeDescription="Создание документа." ma:contentTypeScope="" ma:versionID="287ed226fa945b9936ede58c7e7c874b">
  <xsd:schema xmlns:xsd="http://www.w3.org/2001/XMLSchema" xmlns:xs="http://www.w3.org/2001/XMLSchema" xmlns:p="http://schemas.microsoft.com/office/2006/metadata/properties" xmlns:ns3="1fc64fa4-ea6c-450d-b592-d23cd0ee3298" xmlns:ns4="446af7a5-f900-4c7b-8b1f-a845790708d4" targetNamespace="http://schemas.microsoft.com/office/2006/metadata/properties" ma:root="true" ma:fieldsID="a3eea9b5dbf75c72d637d8c859a95aa6" ns3:_="" ns4:_="">
    <xsd:import namespace="1fc64fa4-ea6c-450d-b592-d23cd0ee3298"/>
    <xsd:import namespace="446af7a5-f900-4c7b-8b1f-a845790708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4fa4-ea6c-450d-b592-d23cd0ee32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af7a5-f900-4c7b-8b1f-a8457907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676E0B-8416-42EC-8342-3ECA00C31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4fa4-ea6c-450d-b592-d23cd0ee3298"/>
    <ds:schemaRef ds:uri="446af7a5-f900-4c7b-8b1f-a8457907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9C9AE8-5915-4AC6-AC21-368A17D89F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DAE57-4387-4511-886C-46BBC20D720F}">
  <ds:schemaRefs>
    <ds:schemaRef ds:uri="446af7a5-f900-4c7b-8b1f-a845790708d4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1fc64fa4-ea6c-450d-b592-d23cd0ee329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74649</TotalTime>
  <Words>2469</Words>
  <Application>Microsoft Office PowerPoint</Application>
  <PresentationFormat>Экран (4:3)</PresentationFormat>
  <Paragraphs>388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Wingdings</vt:lpstr>
      <vt:lpstr>FSK</vt:lpstr>
      <vt:lpstr>КОНСОЛИДИРОВАННЫЕ ФИНАНСОВЫЕ РЕЗУЛЬТАТЫ ПО МСФО ГРУППЫ КОМПАНИЙ ПАО «РОССЕТИ СЕВЕРО-ЗАПАД»  ЗА 6 МЕСЯЦЕВ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Карпович Наталья Владимировна</cp:lastModifiedBy>
  <cp:revision>628</cp:revision>
  <cp:lastPrinted>2024-03-22T10:49:33Z</cp:lastPrinted>
  <dcterms:created xsi:type="dcterms:W3CDTF">2021-07-14T14:22:53Z</dcterms:created>
  <dcterms:modified xsi:type="dcterms:W3CDTF">2025-09-25T06:39:11Z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