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16">
          <p15:clr>
            <a:srgbClr val="A4A3A4"/>
          </p15:clr>
        </p15:guide>
        <p15:guide id="2" pos="431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orient="horz" pos="2795">
          <p15:clr>
            <a:srgbClr val="A4A3A4"/>
          </p15:clr>
        </p15:guide>
        <p15:guide id="5" orient="horz" pos="2750">
          <p15:clr>
            <a:srgbClr val="A4A3A4"/>
          </p15:clr>
        </p15:guide>
        <p15:guide id="6" orient="horz" pos="2341">
          <p15:clr>
            <a:srgbClr val="A4A3A4"/>
          </p15:clr>
        </p15:guide>
        <p15:guide id="7" orient="horz" pos="614">
          <p15:clr>
            <a:srgbClr val="A4A3A4"/>
          </p15:clr>
        </p15:guide>
        <p15:guide id="8" orient="horz" pos="3249">
          <p15:clr>
            <a:srgbClr val="A4A3A4"/>
          </p15:clr>
        </p15:guide>
        <p15:guide id="9" orient="horz" pos="754">
          <p15:clr>
            <a:srgbClr val="A4A3A4"/>
          </p15:clr>
        </p15:guide>
        <p15:guide id="10" orient="horz" pos="3521">
          <p15:clr>
            <a:srgbClr val="A4A3A4"/>
          </p15:clr>
        </p15:guide>
        <p15:guide id="11" orient="horz" pos="1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940675A-B579-460E-94D1-54222C63F5DA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accent5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765" y="-329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100999999999997E-2"/>
          <c:y val="8.9002999999999999E-2"/>
          <c:w val="0.92977299999999996"/>
          <c:h val="0.692922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ээ, млн кВт*ч</c:v>
                </c:pt>
              </c:strCache>
            </c:strRef>
          </c:tx>
          <c:spPr>
            <a:prstGeom prst="rect">
              <a:avLst/>
            </a:prstGeom>
            <a:solidFill>
              <a:srgbClr val="0C5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BC7-43BD-9E29-6988C9EBA77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BC7-43BD-9E29-6988C9EBA773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Calibri Light"/>
                        <a:ea typeface="Calibri Light"/>
                        <a:cs typeface="Calibri Light"/>
                      </a:defRPr>
                    </a:pPr>
                    <a:r>
                      <a:rPr lang="ru-RU"/>
                      <a:t>484 МВт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4BC7-43BD-9E29-6988C9EBA7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384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C7-43BD-9E29-6988C9EBA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484</c:v>
                </c:pt>
                <c:pt idx="1">
                  <c:v>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C7-43BD-9E29-6988C9EBA7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4BC7-43BD-9E29-6988C9EBA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414992"/>
        <c:axId val="150415384"/>
      </c:barChart>
      <c:catAx>
        <c:axId val="15041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prstGeom prst="rect">
            <a:avLst/>
          </a:prstGeom>
          <a:ln>
            <a:solidFill>
              <a:srgbClr val="FFFFFF">
                <a:lumMod val="85000"/>
              </a:srgbClr>
            </a:solidFill>
            <a:bevel/>
          </a:ln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150415384"/>
        <c:crosses val="autoZero"/>
        <c:auto val="1"/>
        <c:lblAlgn val="ctr"/>
        <c:lblOffset val="100"/>
        <c:noMultiLvlLbl val="0"/>
      </c:catAx>
      <c:valAx>
        <c:axId val="150415384"/>
        <c:scaling>
          <c:orientation val="minMax"/>
          <c:max val="3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0414992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09640"/>
        <c:axId val="284510032"/>
      </c:barChart>
      <c:catAx>
        <c:axId val="28450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+mn-cs"/>
              </a:defRPr>
            </a:pPr>
            <a:endParaRPr lang="ru-RU"/>
          </a:p>
        </c:txPr>
        <c:crossAx val="284510032"/>
        <c:crosses val="autoZero"/>
        <c:auto val="1"/>
        <c:lblAlgn val="ctr"/>
        <c:lblOffset val="100"/>
        <c:noMultiLvlLbl val="0"/>
      </c:catAx>
      <c:valAx>
        <c:axId val="2845100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509640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5053216" y="1293988"/>
      <a:ext cx="3461185" cy="247050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8000000000002E-2"/>
          <c:y val="6.2841999999999995E-2"/>
          <c:w val="0.90543399999999996"/>
          <c:h val="0.756611999999999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prstGeom prst="rect">
              <a:avLst/>
            </a:prstGeom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сл10!$B$37:$C$37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сл10!$B$39:$C$39</c:f>
              <c:numCache>
                <c:formatCode>#,##0</c:formatCode>
                <c:ptCount val="2"/>
                <c:pt idx="0">
                  <c:v>17686</c:v>
                </c:pt>
                <c:pt idx="1">
                  <c:v>27535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C-4A06-A020-8B32D5D7D1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10816"/>
        <c:axId val="284511208"/>
      </c:barChart>
      <c:catAx>
        <c:axId val="2845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284511208"/>
        <c:crosses val="autoZero"/>
        <c:auto val="1"/>
        <c:lblAlgn val="ctr"/>
        <c:lblOffset val="100"/>
        <c:noMultiLvlLbl val="0"/>
      </c:catAx>
      <c:valAx>
        <c:axId val="28451120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451081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4934043" y="1353059"/>
      <a:ext cx="3461185" cy="2377876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88E-2"/>
          <c:y val="0.127779"/>
          <c:w val="0.90543399999999996"/>
          <c:h val="0.764202000000000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сл10!$A$39</c:f>
              <c:strCache>
                <c:ptCount val="1"/>
                <c:pt idx="0">
                  <c:v>Электроэнергия для компенсации технологических потерь</c:v>
                </c:pt>
              </c:strCache>
            </c:strRef>
          </c:tx>
          <c:spPr>
            <a:prstGeom prst="rect">
              <a:avLst/>
            </a:prstGeom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7 035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C17-43D0-8101-480ADCFBB2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сл10!$B$37:$C$37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сл10!$B$39:$C$39</c:f>
              <c:numCache>
                <c:formatCode>#,##0</c:formatCode>
                <c:ptCount val="2"/>
                <c:pt idx="0">
                  <c:v>7035</c:v>
                </c:pt>
                <c:pt idx="1">
                  <c:v>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17-43D0-8101-480ADCFBB2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339912"/>
        <c:axId val="243821976"/>
      </c:barChart>
      <c:catAx>
        <c:axId val="24333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243821976"/>
        <c:crosses val="autoZero"/>
        <c:auto val="1"/>
        <c:lblAlgn val="ctr"/>
        <c:lblOffset val="100"/>
        <c:noMultiLvlLbl val="0"/>
      </c:catAx>
      <c:valAx>
        <c:axId val="24382197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43339912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5053216" y="4038983"/>
      <a:ext cx="3342012" cy="2399344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39000000000001E-2"/>
          <c:y val="6.5362000000000003E-2"/>
          <c:w val="0.92999299999999996"/>
          <c:h val="0.80363099999999998"/>
        </c:manualLayout>
      </c:layout>
      <c:barChart>
        <c:barDir val="col"/>
        <c:grouping val="clustered"/>
        <c:varyColors val="0"/>
        <c:ser>
          <c:idx val="0"/>
          <c:order val="0"/>
          <c:spPr>
            <a:prstGeom prst="rect">
              <a:avLst/>
            </a:prstGeom>
            <a:solidFill>
              <a:schemeClr val="accent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02-4731-B1F8-C56574D186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E208E35-4E20-4F40-B948-A07EAA161936}" type="VALUE">
                      <a:rPr lang="en-US" sz="1200" b="1" i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02-4731-B1F8-C56574D186D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Calibri Light"/>
                      <a:ea typeface="Calibri Light"/>
                      <a:cs typeface="Calibri Ligh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6702-4731-B1F8-C56574D18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Лист2!$A$32:$A$33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Лист2!$B$32:$B$33</c:f>
              <c:numCache>
                <c:formatCode>#,##0</c:formatCode>
                <c:ptCount val="2"/>
                <c:pt idx="0">
                  <c:v>1787</c:v>
                </c:pt>
                <c:pt idx="1">
                  <c:v>5156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02-4731-B1F8-C56574D18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318831"/>
        <c:axId val="723294879"/>
      </c:barChart>
      <c:catAx>
        <c:axId val="819318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 bwMode="auto"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723294879"/>
        <c:crosses val="autoZero"/>
        <c:auto val="1"/>
        <c:lblAlgn val="ctr"/>
        <c:lblOffset val="100"/>
        <c:noMultiLvlLbl val="0"/>
      </c:catAx>
      <c:valAx>
        <c:axId val="723294879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19318831"/>
        <c:crosses val="autoZero"/>
        <c:crossBetween val="between"/>
      </c:valAx>
      <c:spPr>
        <a:prstGeom prst="rect">
          <a:avLst/>
        </a:prstGeom>
        <a:noFill/>
        <a:ln w="25400">
          <a:noFill/>
        </a:ln>
        <a:effectLst/>
      </c:spPr>
    </c:plotArea>
    <c:plotVisOnly val="1"/>
    <c:dispBlanksAs val="gap"/>
    <c:showDLblsOverMax val="0"/>
  </c:chart>
  <c:spPr bwMode="auto">
    <a:xfrm>
      <a:off x="4814458" y="4253281"/>
      <a:ext cx="3991034" cy="2331613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3E-4"/>
          <c:y val="5.5398000000000003E-2"/>
          <c:w val="0.96504400000000001"/>
          <c:h val="0.846014999999999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сл12!$B$25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rgbClr val="0C5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C6-45E4-99DD-AE94F9D3FD22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rgbClr val="D52B1E"/>
              </a:solidFill>
            </c:spPr>
            <c:extLst>
              <c:ext xmlns:c16="http://schemas.microsoft.com/office/drawing/2014/chart" uri="{C3380CC4-5D6E-409C-BE32-E72D297353CC}">
                <c16:uniqueId val="{00000002-D3C6-45E4-99DD-AE94F9D3FD22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solidFill>
                <a:srgbClr val="D52B1E"/>
              </a:solidFill>
            </c:spPr>
            <c:extLst>
              <c:ext xmlns:c16="http://schemas.microsoft.com/office/drawing/2014/chart" uri="{C3380CC4-5D6E-409C-BE32-E72D297353CC}">
                <c16:uniqueId val="{00000004-D3C6-45E4-99DD-AE94F9D3FD2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3C6-45E4-99DD-AE94F9D3FD2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3C6-45E4-99DD-AE94F9D3FD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сл12!$A$26:$A$29</c:f>
              <c:strCache>
                <c:ptCount val="4"/>
                <c:pt idx="0">
                  <c:v>Операционная прибыль</c:v>
                </c:pt>
                <c:pt idx="1">
                  <c:v>Чистые финансовые расходы</c:v>
                </c:pt>
                <c:pt idx="2">
                  <c:v>Налог на прибыль</c:v>
                </c:pt>
                <c:pt idx="3">
                  <c:v>Прибыль за 2025 год</c:v>
                </c:pt>
              </c:strCache>
            </c:strRef>
          </c:cat>
          <c:val>
            <c:numRef>
              <c:f>сл12!$B$26:$B$29</c:f>
              <c:numCache>
                <c:formatCode>_-* #\ ##0_-;\-* #\ ##0_-;_-* "-"??_-;_-@_-</c:formatCode>
                <c:ptCount val="4"/>
                <c:pt idx="0">
                  <c:v>8121.0349999999999</c:v>
                </c:pt>
                <c:pt idx="1">
                  <c:v>-1377.2570000000003</c:v>
                </c:pt>
                <c:pt idx="2">
                  <c:v>-1587.6579999999999</c:v>
                </c:pt>
                <c:pt idx="3">
                  <c:v>5156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C6-45E4-99DD-AE94F9D3F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88896704"/>
        <c:axId val="288897096"/>
      </c:barChart>
      <c:catAx>
        <c:axId val="28889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000" b="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288897096"/>
        <c:crosses val="autoZero"/>
        <c:auto val="1"/>
        <c:lblAlgn val="ctr"/>
        <c:lblOffset val="700"/>
        <c:noMultiLvlLbl val="0"/>
      </c:catAx>
      <c:valAx>
        <c:axId val="288897096"/>
        <c:scaling>
          <c:orientation val="minMax"/>
          <c:max val="9000"/>
          <c:min val="-2200"/>
        </c:scaling>
        <c:delete val="1"/>
        <c:axPos val="l"/>
        <c:numFmt formatCode="_-* #\ ##0_-;\-* #\ ##0_-;_-* &quot;-&quot;??_-;_-@_-" sourceLinked="1"/>
        <c:majorTickMark val="out"/>
        <c:minorTickMark val="none"/>
        <c:tickLblPos val="nextTo"/>
        <c:crossAx val="288896704"/>
        <c:crosses val="autoZero"/>
        <c:crossBetween val="between"/>
        <c:majorUnit val="400"/>
        <c:minorUnit val="100"/>
      </c:valAx>
    </c:plotArea>
    <c:plotVisOnly val="1"/>
    <c:dispBlanksAs val="gap"/>
    <c:showDLblsOverMax val="0"/>
  </c:chart>
  <c:spPr>
    <a:xfrm>
      <a:off x="412904" y="4171154"/>
      <a:ext cx="3991035" cy="2472271"/>
    </a:xfrm>
    <a:prstGeom prst="rect">
      <a:avLst/>
    </a:prstGeom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сл6!$A$13</c:f>
              <c:strCache>
                <c:ptCount val="1"/>
                <c:pt idx="0">
                  <c:v>  EBITDA**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19-415F-AACA-910DC118CD7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119-415F-AACA-910DC118CD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сл6!$B$4:$C$4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сл6!$B$13:$C$13</c:f>
              <c:numCache>
                <c:formatCode>#,##0</c:formatCode>
                <c:ptCount val="2"/>
                <c:pt idx="0">
                  <c:v>10210</c:v>
                </c:pt>
                <c:pt idx="1">
                  <c:v>14039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19-415F-AACA-910DC118CD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7847584"/>
        <c:axId val="287848368"/>
      </c:barChart>
      <c:catAx>
        <c:axId val="2878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287848368"/>
        <c:crosses val="autoZero"/>
        <c:auto val="1"/>
        <c:lblAlgn val="ctr"/>
        <c:lblOffset val="100"/>
        <c:noMultiLvlLbl val="0"/>
      </c:catAx>
      <c:valAx>
        <c:axId val="28784836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784758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735236" y="1251893"/>
      <a:ext cx="3695853" cy="227137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4"/>
          <c:y val="4.0899999999999999E-2"/>
          <c:w val="0.87394000000000005"/>
          <c:h val="0.761519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мощность</c:v>
                </c:pt>
              </c:strCache>
            </c:strRef>
          </c:tx>
          <c:spPr>
            <a:prstGeom prst="rect">
              <a:avLst/>
            </a:prstGeom>
            <a:solidFill>
              <a:srgbClr val="0C5B9D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44450" dist="20320" dir="5400000" algn="ctr" rotWithShape="0">
                <a:srgbClr val="1A2D5F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C5B9D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>
                <a:outerShdw blurRad="44450" dist="20320" dir="5400000" algn="ctr" rotWithShape="0">
                  <a:srgbClr val="3C3C3C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25-4263-9EB1-9FB4E1419AA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325-4263-9EB1-9FB4E1419AA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325-4263-9EB1-9FB4E1419AA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факт</c:v>
                </c:pt>
                <c:pt idx="1">
                  <c:v>2025 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358</c:v>
                </c:pt>
                <c:pt idx="1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25-4263-9EB1-9FB4E1419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74"/>
        <c:axId val="154467328"/>
        <c:axId val="1545756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линии электропередач</c:v>
                </c:pt>
              </c:strCache>
            </c:strRef>
          </c:tx>
          <c:spPr>
            <a:prstGeom prst="rect">
              <a:avLst/>
            </a:prstGeom>
            <a:ln w="101600" cmpd="dbl">
              <a:solidFill>
                <a:schemeClr val="accent1"/>
              </a:solidFill>
              <a:round/>
            </a:ln>
            <a:effectLst>
              <a:outerShdw blurRad="44450" dist="20320" dir="5400000" algn="ctr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8"/>
            <c:spPr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mpd="dbl">
                <a:solidFill>
                  <a:schemeClr val="bg1"/>
                </a:solidFill>
                <a:round/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4325-4263-9EB1-9FB4E1419AA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6-4325-4263-9EB1-9FB4E1419AA6}"/>
              </c:ext>
            </c:extLst>
          </c:dPt>
          <c:dLbls>
            <c:dLbl>
              <c:idx val="0"/>
              <c:layout>
                <c:manualLayout>
                  <c:x val="-7.6190999999999995E-2"/>
                  <c:y val="-0.11339"/>
                </c:manualLayout>
              </c:layout>
              <c:numFmt formatCode="#,##0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>
                      <a:latin typeface="Calibri Light"/>
                      <a:ea typeface="Calibri Light"/>
                      <a:cs typeface="Calibri Light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325-4263-9EB1-9FB4E1419AA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>
                      <a:latin typeface="Calibri Light"/>
                      <a:ea typeface="Calibri Light"/>
                      <a:cs typeface="Calibri Light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325-4263-9EB1-9FB4E1419AA6}"/>
                </c:ext>
              </c:extLst>
            </c:dLbl>
            <c:dLbl>
              <c:idx val="2"/>
              <c:layout>
                <c:manualLayout>
                  <c:x val="-3.712E-2"/>
                  <c:y val="-8.0549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25-4263-9EB1-9FB4E1419AA6}"/>
                </c:ext>
              </c:extLst>
            </c:dLbl>
            <c:dLbl>
              <c:idx val="3"/>
              <c:layout>
                <c:manualLayout>
                  <c:x val="-5.1839999999999997E-2"/>
                  <c:y val="-9.923999999999999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240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325-4263-9EB1-9FB4E1419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48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325-4263-9EB1-9FB4E1419AA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49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325-4263-9EB1-9FB4E1419AA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50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325-4263-9EB1-9FB4E1419AA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51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325-4263-9EB1-9FB4E1419AA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52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325-4263-9EB1-9FB4E1419A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факт</c:v>
                </c:pt>
                <c:pt idx="1">
                  <c:v>2025 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1676</c:v>
                </c:pt>
                <c:pt idx="1">
                  <c:v>1113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325-4263-9EB1-9FB4E1419AA6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val</c:v>
                </c:pt>
              </c:strCache>
            </c:strRef>
          </c:tx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325-4263-9EB1-9FB4E1419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87136"/>
        <c:axId val="154577152"/>
      </c:lineChart>
      <c:catAx>
        <c:axId val="1544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solidFill>
              <a:srgbClr val="FFFFFF">
                <a:lumMod val="85000"/>
              </a:srgbClr>
            </a:solidFill>
            <a:round/>
          </a:ln>
        </c:spPr>
        <c:txPr>
          <a:bodyPr rot="0"/>
          <a:lstStyle/>
          <a:p>
            <a:pPr>
              <a:defRPr sz="1200">
                <a:solidFill>
                  <a:schemeClr val="tx1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154575616"/>
        <c:crosses val="autoZero"/>
        <c:auto val="1"/>
        <c:lblAlgn val="ctr"/>
        <c:lblOffset val="100"/>
        <c:tickLblSkip val="1"/>
        <c:noMultiLvlLbl val="0"/>
      </c:catAx>
      <c:valAx>
        <c:axId val="1545756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prstGeom prst="rect">
            <a:avLst/>
          </a:prstGeom>
          <a:ln w="28575">
            <a:noFill/>
          </a:ln>
        </c:spPr>
        <c:crossAx val="154467328"/>
        <c:crosses val="autoZero"/>
        <c:crossBetween val="between"/>
      </c:valAx>
      <c:valAx>
        <c:axId val="15457715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prstGeom prst="rect">
            <a:avLst/>
          </a:prstGeom>
          <a:ln w="28575">
            <a:noFill/>
          </a:ln>
        </c:spPr>
        <c:crossAx val="154587136"/>
        <c:crosses val="max"/>
        <c:crossBetween val="between"/>
      </c:valAx>
      <c:catAx>
        <c:axId val="15458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577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latin typeface="PFDinTextCondPro-Medium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73999999999998"/>
          <c:y val="0.22525999999999999"/>
          <c:w val="0.34895999999999999"/>
          <c:h val="0.720829999999999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1-43AE-B3B3-62FA0E8D1324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1-43AE-B3B3-62FA0E8D1324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F1-43AE-B3B3-62FA0E8D1324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F1-43AE-B3B3-62FA0E8D1324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F1-43AE-B3B3-62FA0E8D1324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7F1-43AE-B3B3-62FA0E8D1324}"/>
              </c:ext>
            </c:extLst>
          </c:dPt>
          <c:dLbls>
            <c:dLbl>
              <c:idx val="0"/>
              <c:layout>
                <c:manualLayout>
                  <c:x val="0.116591"/>
                  <c:y val="-0.23141900000000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F1-43AE-B3B3-62FA0E8D1324}"/>
                </c:ext>
              </c:extLst>
            </c:dLbl>
            <c:dLbl>
              <c:idx val="1"/>
              <c:layout>
                <c:manualLayout>
                  <c:x val="-4.4954000000000001E-2"/>
                  <c:y val="9.83939999999999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1-43AE-B3B3-62FA0E8D13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F1-43AE-B3B3-62FA0E8D13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F1-43AE-B3B3-62FA0E8D13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F1-43AE-B3B3-62FA0E8D1324}"/>
                </c:ext>
              </c:extLst>
            </c:dLbl>
            <c:dLbl>
              <c:idx val="5"/>
              <c:layout>
                <c:manualLayout>
                  <c:x val="-0.119379"/>
                  <c:y val="-0.138751999999999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F1-43AE-B3B3-62FA0E8D132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50" b="0" i="0" u="none" strike="noStrike">
                    <a:solidFill>
                      <a:schemeClr val="tx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Технологическое присоединение</c:v>
                </c:pt>
                <c:pt idx="1">
                  <c:v>ТПиР</c:v>
                </c:pt>
                <c:pt idx="2">
                  <c:v>Инвестиционные проекты, реализация которых обуславливается СИПР</c:v>
                </c:pt>
                <c:pt idx="3">
                  <c:v>Прочее новое строительство объектов электросетевого хозяйства</c:v>
                </c:pt>
                <c:pt idx="4">
                  <c:v>Покупка земельных участков для целей реализации инвестиционных проектов</c:v>
                </c:pt>
                <c:pt idx="5">
                  <c:v>Прочие инвестиционные проекты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 formatCode="General">
                  <c:v>5951</c:v>
                </c:pt>
                <c:pt idx="1">
                  <c:v>2176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7F1-43AE-B3B3-62FA0E8D1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5"/>
      </c:doughnut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3726468" y="4251442"/>
      <a:ext cx="5292077" cy="2561934"/>
    </a:xfrm>
    <a:prstGeom prst="rect">
      <a:avLst/>
    </a:prstGeom>
    <a:noFill/>
    <a:ln>
      <a:noFill/>
    </a:ln>
    <a:effectLst/>
  </c:spPr>
  <c:txPr>
    <a:bodyPr/>
    <a:lstStyle/>
    <a:p>
      <a:pPr>
        <a:defRPr lang="ru-RU" sz="1000" b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942"/>
          <c:y val="6.4729999999999996E-2"/>
          <c:w val="0.75739500000000004"/>
          <c:h val="0.550749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</c:strCache>
            </c:strRef>
          </c:tx>
          <c:spPr>
            <a:prstGeom prst="rect">
              <a:avLst/>
            </a:prstGeom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DE4E-44A5-9D95-5F192E44AFE0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Заёмные средства*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</c:spPr>
          <c:invertIfNegative val="0"/>
          <c:dLbls>
            <c:dLbl>
              <c:idx val="0"/>
              <c:tx>
                <c:rich>
                  <a:bodyPr anchorCtr="0"/>
                  <a:lstStyle/>
                  <a:p>
                    <a:pPr algn="ctr">
                      <a:defRPr lang="en-US" sz="1200" b="0" i="0" u="none" strike="noStrike">
                        <a:solidFill>
                          <a:schemeClr val="tx1"/>
                        </a:solidFill>
                        <a:latin typeface="Calibri Light"/>
                        <a:ea typeface="Calibri Light"/>
                        <a:cs typeface="Calibri Light"/>
                      </a:defRPr>
                    </a:pPr>
                    <a:fld id="{40356A85-7038-41A6-A73F-EC0C0D802F53}" type="VALUE">
                      <a:rPr lang="en-US" sz="1200" b="0" i="0" u="none" strike="noStrike">
                        <a:solidFill>
                          <a:schemeClr val="tx1"/>
                        </a:solidFill>
                        <a:latin typeface="Calibri Light"/>
                        <a:ea typeface="Calibri Light"/>
                        <a:cs typeface="Calibri Light"/>
                      </a:rPr>
                      <a:pPr algn="ctr">
                        <a:defRPr lang="en-US" sz="1200" b="0" i="0" u="none" strike="noStrike"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4E-44A5-9D95-5F192E44AFE0}"/>
                </c:ext>
              </c:extLst>
            </c:dLbl>
            <c:dLbl>
              <c:idx val="1"/>
              <c:tx>
                <c:rich>
                  <a:bodyPr anchorCtr="0"/>
                  <a:lstStyle/>
                  <a:p>
                    <a:pPr algn="ctr">
                      <a:defRPr lang="en-US" sz="1200" b="0" i="0" u="none" strike="noStrike">
                        <a:solidFill>
                          <a:schemeClr val="tx1"/>
                        </a:solidFill>
                        <a:latin typeface="Calibri Light"/>
                        <a:ea typeface="Calibri Light"/>
                        <a:cs typeface="Calibri Light"/>
                      </a:defRPr>
                    </a:pPr>
                    <a:fld id="{B2447D32-84DD-452C-BC53-DD89B2AA86AD}" type="VALUE">
                      <a:rPr lang="en-US" sz="1200" b="0" i="0" u="none" strike="noStrike">
                        <a:solidFill>
                          <a:schemeClr val="tx1"/>
                        </a:solidFill>
                        <a:latin typeface="Calibri Light"/>
                        <a:ea typeface="Calibri Light"/>
                        <a:cs typeface="Calibri Light"/>
                      </a:rPr>
                      <a:pPr algn="ctr">
                        <a:defRPr lang="en-US" sz="1200" b="0" i="0" u="none" strike="noStrike"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E4E-44A5-9D95-5F192E44A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>
                    <a:solidFill>
                      <a:schemeClr val="tx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Лист1!$B$5:$C$5</c:f>
              <c:numCache>
                <c:formatCode>#,##0</c:formatCode>
                <c:ptCount val="2"/>
                <c:pt idx="0">
                  <c:v>15443.852999999999</c:v>
                </c:pt>
                <c:pt idx="1">
                  <c:v>17994.449000000001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4E-44A5-9D95-5F192E44A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282276168"/>
        <c:axId val="282276560"/>
      </c:barChart>
      <c:lineChart>
        <c:grouping val="standard"/>
        <c:varyColors val="0"/>
        <c:ser>
          <c:idx val="2"/>
          <c:order val="2"/>
          <c:tx>
            <c:strRef>
              <c:f>Лист1!$A$6</c:f>
              <c:strCache>
                <c:ptCount val="1"/>
                <c:pt idx="0">
                  <c:v>Соотношение Долга к EBITDA за 12 месяцев</c:v>
                </c:pt>
              </c:strCache>
            </c:strRef>
          </c:tx>
          <c:spPr>
            <a:prstGeom prst="rect">
              <a:avLst/>
            </a:prstGeom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4523000000000006E-2"/>
                  <c:y val="-5.07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1,5</a:t>
                    </a:r>
                    <a:endParaRPr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E4E-44A5-9D95-5F192E44AFE0}"/>
                </c:ext>
              </c:extLst>
            </c:dLbl>
            <c:dLbl>
              <c:idx val="1"/>
              <c:layout>
                <c:manualLayout>
                  <c:x val="-1.8030000000000001E-2"/>
                  <c:y val="-5.5069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/>
                      <a:t>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E4E-44A5-9D95-5F192E44AFE0}"/>
                </c:ext>
              </c:extLst>
            </c:dLbl>
            <c:dLbl>
              <c:idx val="2"/>
              <c:layout>
                <c:manualLayout>
                  <c:x val="-1.18E-2"/>
                  <c:y val="-1.851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4E-44A5-9D95-5F192E44AFE0}"/>
                </c:ext>
              </c:extLst>
            </c:dLbl>
            <c:numFmt formatCode="#,##0.0" sourceLinked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trendline>
            <c:spPr>
              <a:prstGeom prst="rect">
                <a:avLst/>
              </a:prstGeom>
              <a:ln>
                <a:solidFill>
                  <a:schemeClr val="accent2"/>
                </a:solidFill>
              </a:ln>
            </c:spPr>
            <c:trendlineType val="linear"/>
            <c:dispRSqr val="0"/>
            <c:dispEq val="0"/>
          </c:trendline>
          <c:cat>
            <c:strRef>
              <c:f>Лист1!$B$3:$C$3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Лист1!$B$6:$C$6</c:f>
              <c:numCache>
                <c:formatCode>#\ ##0.0_ ;\-#\ ##0.0\ </c:formatCode>
                <c:ptCount val="2"/>
                <c:pt idx="0">
                  <c:v>2.37</c:v>
                </c:pt>
                <c:pt idx="1">
                  <c:v>2.34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E4E-44A5-9D95-5F192E44A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9616"/>
        <c:axId val="17850576"/>
      </c:lineChart>
      <c:catAx>
        <c:axId val="28227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282276560"/>
        <c:crosses val="autoZero"/>
        <c:auto val="1"/>
        <c:lblAlgn val="ctr"/>
        <c:lblOffset val="100"/>
        <c:noMultiLvlLbl val="0"/>
      </c:catAx>
      <c:valAx>
        <c:axId val="282276560"/>
        <c:scaling>
          <c:orientation val="minMax"/>
          <c:max val="20000"/>
          <c:min val="0"/>
        </c:scaling>
        <c:delete val="0"/>
        <c:axPos val="l"/>
        <c:majorGridlines>
          <c:spPr>
            <a:prstGeom prst="rect">
              <a:avLst/>
            </a:prstGeom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solidFill>
            <a:schemeClr val="bg1"/>
          </a:solidFill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82276168"/>
        <c:crosses val="autoZero"/>
        <c:crossBetween val="between"/>
        <c:majorUnit val="3000"/>
      </c:valAx>
      <c:valAx>
        <c:axId val="17850576"/>
        <c:scaling>
          <c:orientation val="minMax"/>
          <c:max val="2.4"/>
          <c:min val="2.33"/>
        </c:scaling>
        <c:delete val="0"/>
        <c:axPos val="r"/>
        <c:numFmt formatCode="#\ ##0.0_ ;\-#\ ##0.0\ " sourceLinked="1"/>
        <c:majorTickMark val="out"/>
        <c:minorTickMark val="none"/>
        <c:tickLblPos val="nextTo"/>
        <c:crossAx val="17849616"/>
        <c:crosses val="max"/>
        <c:crossBetween val="between"/>
      </c:valAx>
      <c:catAx>
        <c:axId val="1784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5057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8.7651000000000007E-2"/>
          <c:y val="0.77412800000000004"/>
          <c:w val="0.808778"/>
          <c:h val="0.16891400000000001"/>
        </c:manualLayout>
      </c:layout>
      <c:overlay val="0"/>
      <c:spPr>
        <a:prstGeom prst="rect">
          <a:avLst/>
        </a:prstGeom>
        <a:noFill/>
      </c:spPr>
      <c:txPr>
        <a:bodyPr/>
        <a:lstStyle/>
        <a:p>
          <a:pPr>
            <a:defRPr>
              <a:latin typeface="Calibri Light"/>
              <a:ea typeface="Calibri Light"/>
              <a:cs typeface="Calibri Light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85148" y="1408456"/>
      <a:ext cx="4568488" cy="2011857"/>
    </a:xfrm>
    <a:prstGeom prst="rect">
      <a:avLst/>
    </a:prstGeom>
    <a:noFill/>
  </c:spPr>
  <c:txPr>
    <a:bodyPr/>
    <a:lstStyle/>
    <a:p>
      <a:pPr>
        <a:defRPr sz="1100">
          <a:latin typeface="+mn-lt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9"/>
          <c:y val="0.124171"/>
          <c:w val="0.84016999999999997"/>
          <c:h val="0.585589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0</c:formatCode>
                <c:ptCount val="2"/>
                <c:pt idx="0">
                  <c:v>2026</c:v>
                </c:pt>
                <c:pt idx="1">
                  <c:v>2027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8072</c:v>
                </c:pt>
                <c:pt idx="1">
                  <c:v>8248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A-4893-838A-2DCC00E06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370736991"/>
        <c:axId val="370731167"/>
      </c:barChart>
      <c:catAx>
        <c:axId val="370736991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370731167"/>
        <c:crossesAt val="0"/>
        <c:auto val="1"/>
        <c:lblAlgn val="ctr"/>
        <c:lblOffset val="100"/>
        <c:tickLblSkip val="1"/>
        <c:noMultiLvlLbl val="0"/>
      </c:catAx>
      <c:valAx>
        <c:axId val="370731167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370736991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4464481" y="4395739"/>
      <a:ext cx="4215479" cy="217487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>
          <a:latin typeface="Calibri Light"/>
          <a:ea typeface="Calibri Light"/>
          <a:cs typeface="Calibri Light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34"/>
          <c:y val="0.19648099999999999"/>
          <c:w val="0.81694900000000004"/>
          <c:h val="0.438350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Лист2!$B$46</c:f>
              <c:strCache>
                <c:ptCount val="1"/>
                <c:pt idx="0">
                  <c:v>Отпуск из сети*</c:v>
                </c:pt>
              </c:strCache>
            </c:strRef>
          </c:tx>
          <c:spPr>
            <a:prstGeom prst="rect">
              <a:avLst/>
            </a:prstGeom>
            <a:solidFill>
              <a:srgbClr val="0C5B9D"/>
            </a:solidFill>
            <a:ln>
              <a:solidFill>
                <a:schemeClr val="accent5">
                  <a:lumMod val="75000"/>
                </a:schemeClr>
              </a:solidFill>
              <a:miter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C5B9D"/>
              </a:solidFill>
              <a:ln>
                <a:solidFill>
                  <a:srgbClr val="0C5B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1E-4B7C-8C27-160843C9BB45}"/>
              </c:ext>
            </c:extLst>
          </c:dPt>
          <c:dLbls>
            <c:dLbl>
              <c:idx val="0"/>
              <c:layout>
                <c:manualLayout>
                  <c:x val="-2.9459999999999998E-3"/>
                  <c:y val="0.2351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1E-4B7C-8C27-160843C9B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Лист2!$A$47:$A$48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Лист2!$B$47:$B$48</c:f>
              <c:numCache>
                <c:formatCode>#,##0</c:formatCode>
                <c:ptCount val="2"/>
                <c:pt idx="0">
                  <c:v>32751</c:v>
                </c:pt>
                <c:pt idx="1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1E-4B7C-8C27-160843C9B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676872"/>
        <c:axId val="168678048"/>
      </c:barChart>
      <c:lineChart>
        <c:grouping val="standard"/>
        <c:varyColors val="0"/>
        <c:ser>
          <c:idx val="1"/>
          <c:order val="1"/>
          <c:tx>
            <c:strRef>
              <c:f>Лист2!$C$46</c:f>
              <c:strCache>
                <c:ptCount val="1"/>
                <c:pt idx="0">
                  <c:v>Средняя продолжительность прекращения энергоснабжения потребителей (в сети 0,4 кВ и выше), часы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rgbClr val="4FC5B5"/>
              </a:solidFill>
              <a:round/>
            </a:ln>
            <a:effectLst/>
          </c:spPr>
          <c:marker>
            <c:symbol val="circle"/>
            <c:size val="5"/>
            <c:spPr bwMode="auto">
              <a:prstGeom prst="rect">
                <a:avLst/>
              </a:prstGeom>
              <a:solidFill>
                <a:srgbClr val="4FC5B5"/>
              </a:solidFill>
              <a:ln w="9525">
                <a:solidFill>
                  <a:srgbClr val="4FC5B5"/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3-261E-4B7C-8C27-160843C9BB45}"/>
              </c:ext>
            </c:extLst>
          </c:dPt>
          <c:dLbls>
            <c:dLbl>
              <c:idx val="0"/>
              <c:layout>
                <c:manualLayout>
                  <c:x val="-4.7558999999999997E-2"/>
                  <c:y val="4.5484999999999998E-2"/>
                </c:manualLayout>
              </c:layout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Calibri Light"/>
                      <a:ea typeface="Calibri Light"/>
                      <a:cs typeface="Calibri Ligh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61E-4B7C-8C27-160843C9BB45}"/>
                </c:ext>
              </c:extLst>
            </c:dLbl>
            <c:dLbl>
              <c:idx val="1"/>
              <c:layout>
                <c:manualLayout>
                  <c:x val="-4.1329999999999999E-2"/>
                  <c:y val="-4.98699999999999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/>
                        <a:ea typeface="Calibri Light"/>
                        <a:cs typeface="Calibri Light"/>
                      </a:defRPr>
                    </a:pPr>
                    <a:fld id="{7C1EA909-3646-4A00-BA96-E5212D7E16EF}" type="VALUE">
                      <a:rPr lang="en-US" sz="1000" b="1" i="0">
                        <a:solidFill>
                          <a:schemeClr val="bg1"/>
                        </a:solidFill>
                        <a:latin typeface="Calibri Light"/>
                        <a:ea typeface="Calibri Light"/>
                        <a:cs typeface="Calibri Light"/>
                      </a:rPr>
                      <a:pPr>
                        <a:defRPr sz="1000" b="1">
                          <a:latin typeface="Calibri Light"/>
                          <a:ea typeface="Calibri Light"/>
                          <a:cs typeface="Calibri Light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/>
                      <a:ea typeface="Calibri Light"/>
                      <a:cs typeface="Calibri Ligh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61E-4B7C-8C27-160843C9BB45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Лист2!$A$47:$A$48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Лист2!$C$47:$C$48</c:f>
              <c:numCache>
                <c:formatCode>General</c:formatCode>
                <c:ptCount val="2"/>
                <c:pt idx="0">
                  <c:v>4.17</c:v>
                </c:pt>
                <c:pt idx="1">
                  <c:v>5.76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1E-4B7C-8C27-160843C9B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84544"/>
        <c:axId val="168679224"/>
      </c:lineChart>
      <c:catAx>
        <c:axId val="16867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 bwMode="auto">
          <a:prstGeom prst="rect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baseline="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168678048"/>
        <c:crosses val="autoZero"/>
        <c:auto val="1"/>
        <c:lblAlgn val="ctr"/>
        <c:lblOffset val="100"/>
        <c:noMultiLvlLbl val="0"/>
      </c:catAx>
      <c:valAx>
        <c:axId val="168678048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676872"/>
        <c:crosses val="autoZero"/>
        <c:crossBetween val="between"/>
        <c:majorUnit val="100"/>
        <c:minorUnit val="50"/>
      </c:valAx>
      <c:valAx>
        <c:axId val="168679224"/>
        <c:scaling>
          <c:orientation val="minMax"/>
          <c:min val="2.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84544"/>
        <c:crosses val="max"/>
        <c:crossBetween val="between"/>
        <c:majorUnit val="0.1"/>
        <c:minorUnit val="0.05"/>
      </c:valAx>
      <c:catAx>
        <c:axId val="1717845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68679224"/>
        <c:crosses val="max"/>
        <c:auto val="1"/>
        <c:lblAlgn val="ctr"/>
        <c:lblOffset val="100"/>
        <c:noMultiLvlLbl val="0"/>
      </c:cat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003999999999999E-2"/>
          <c:y val="0.75982000000000005"/>
          <c:w val="0.965557"/>
          <c:h val="0.18934500000000001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baseline="0">
              <a:solidFill>
                <a:schemeClr val="tx1"/>
              </a:solidFill>
              <a:latin typeface="Calibri Light"/>
              <a:ea typeface="Calibri Light"/>
              <a:cs typeface="Calibri Light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585145" y="4270588"/>
      <a:ext cx="4310664" cy="230192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7900000000001"/>
          <c:y val="6.0611999999999999E-2"/>
          <c:w val="0.85509100000000005"/>
          <c:h val="0.636475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</c:v>
                </c:pt>
              </c:strCache>
            </c:strRef>
          </c:tx>
          <c:spPr>
            <a:prstGeom prst="rect">
              <a:avLst/>
            </a:prstGeom>
            <a:solidFill>
              <a:srgbClr val="0C5B9D"/>
            </a:solidFill>
            <a:ln w="9525"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C5-4941-8E27-C51E0034D5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6C5-4941-8E27-C51E0034D5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31528</c:v>
                </c:pt>
                <c:pt idx="1">
                  <c:v>31718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C5-4941-8E27-C51E0034D5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Отпуск из сети без учета объемов "Последней мили"</c:v>
                </c:pt>
              </c:strCache>
            </c:strRef>
          </c:tx>
          <c:spPr>
            <a:prstGeom prst="rect">
              <a:avLst/>
            </a:prstGeom>
            <a:solidFill>
              <a:srgbClr val="8DB3E2"/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46C5-4941-8E27-C51E0034D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455080"/>
        <c:axId val="16867961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Потери электроэнергии, %</c:v>
                </c:pt>
              </c:strCache>
            </c:strRef>
          </c:tx>
          <c:spPr>
            <a:prstGeom prst="rect">
              <a:avLst/>
            </a:prstGeom>
            <a:ln>
              <a:solidFill>
                <a:srgbClr val="4FC5B5"/>
              </a:solidFill>
            </a:ln>
          </c:spPr>
          <c:marker>
            <c:symbol val="circle"/>
            <c:size val="7"/>
            <c:spPr>
              <a:prstGeom prst="rect">
                <a:avLst/>
              </a:prstGeom>
              <a:solidFill>
                <a:srgbClr val="4FC5B5"/>
              </a:solidFill>
              <a:ln>
                <a:solidFill>
                  <a:srgbClr val="4FC5B5"/>
                </a:solidFill>
              </a:ln>
            </c:spPr>
          </c:marker>
          <c:dLbls>
            <c:dLbl>
              <c:idx val="0"/>
              <c:layout>
                <c:manualLayout>
                  <c:x val="-7.0045999999999997E-2"/>
                  <c:y val="-5.3793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C5-4941-8E27-C51E0034D5F1}"/>
                </c:ext>
              </c:extLst>
            </c:dLbl>
            <c:dLbl>
              <c:idx val="1"/>
              <c:layout>
                <c:manualLayout>
                  <c:x val="-4.0027E-2"/>
                  <c:y val="-5.3793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C5-4941-8E27-C51E0034D5F1}"/>
                </c:ext>
              </c:extLst>
            </c:dLbl>
            <c:spPr>
              <a:solidFill>
                <a:srgbClr val="4FC5B5"/>
              </a:solidFill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6.03</c:v>
                </c:pt>
                <c:pt idx="1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6C5-4941-8E27-C51E0034D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78440"/>
        <c:axId val="168676088"/>
      </c:lineChart>
      <c:catAx>
        <c:axId val="14045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ru-RU"/>
          </a:p>
        </c:txPr>
        <c:crossAx val="168679616"/>
        <c:crosses val="autoZero"/>
        <c:auto val="1"/>
        <c:lblAlgn val="ctr"/>
        <c:lblOffset val="100"/>
        <c:noMultiLvlLbl val="0"/>
      </c:catAx>
      <c:valAx>
        <c:axId val="168679616"/>
        <c:scaling>
          <c:orientation val="minMax"/>
          <c:min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prstGeom prst="rect">
            <a:avLst/>
          </a:prstGeom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0455080"/>
        <c:crosses val="autoZero"/>
        <c:crossBetween val="between"/>
      </c:valAx>
      <c:valAx>
        <c:axId val="168676088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8678440"/>
        <c:crosses val="max"/>
        <c:crossBetween val="between"/>
      </c:valAx>
      <c:catAx>
        <c:axId val="168678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67608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9000000000000003E-4"/>
          <c:y val="0.79827499999999996"/>
          <c:w val="0.99941000000000002"/>
          <c:h val="0.159345999999999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Calibri Light"/>
          <a:ea typeface="Calibri Light"/>
          <a:cs typeface="Calibri Ligh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Calibri Light"/>
                      <a:ea typeface="Calibri Light"/>
                      <a:cs typeface="Calibri Ligh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AD2-4F62-AC2B-E6E40EFC654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Calibri Light"/>
                      <a:ea typeface="Calibri Light"/>
                      <a:cs typeface="Calibri Ligh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AD2-4F62-AC2B-E6E40EFC65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62720</c:v>
                </c:pt>
                <c:pt idx="1">
                  <c:v>81736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2-4F62-AC2B-E6E40EFC65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583752"/>
        <c:axId val="356584144"/>
      </c:barChart>
      <c:catAx>
        <c:axId val="35658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356584144"/>
        <c:crosses val="autoZero"/>
        <c:auto val="1"/>
        <c:lblAlgn val="ctr"/>
        <c:lblOffset val="100"/>
        <c:noMultiLvlLbl val="0"/>
      </c:catAx>
      <c:valAx>
        <c:axId val="356584144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356583752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19847" y="1412776"/>
      <a:ext cx="3689329" cy="2401431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19-46CA-A66C-A76FF8549722}"/>
              </c:ext>
            </c:extLst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19-46CA-A66C-A76FF8549722}"/>
              </c:ext>
            </c:extLst>
          </c:dPt>
          <c:dPt>
            <c:idx val="2"/>
            <c:bubble3D val="0"/>
            <c:spPr bwMode="auto"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19-46CA-A66C-A76FF8549722}"/>
              </c:ext>
            </c:extLst>
          </c:dPt>
          <c:dPt>
            <c:idx val="3"/>
            <c:bubble3D val="0"/>
            <c:spPr bwMode="auto"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19-46CA-A66C-A76FF85497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87%</a:t>
                    </a:r>
                    <a:endParaRPr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819-46CA-A66C-A76FF8549722}"/>
                </c:ext>
              </c:extLst>
            </c:dLbl>
            <c:dLbl>
              <c:idx val="1"/>
              <c:layout>
                <c:manualLayout>
                  <c:x val="-1.5650000000000001E-2"/>
                  <c:y val="-1.81070000000000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19-46CA-A66C-A76FF8549722}"/>
                </c:ext>
              </c:extLst>
            </c:dLbl>
            <c:dLbl>
              <c:idx val="2"/>
              <c:layout>
                <c:manualLayout>
                  <c:x val="-5.1440000000000001E-3"/>
                  <c:y val="-1.03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19-46CA-A66C-A76FF8549722}"/>
                </c:ext>
              </c:extLst>
            </c:dLbl>
            <c:dLbl>
              <c:idx val="3"/>
              <c:layout>
                <c:manualLayout>
                  <c:x val="3.1878999999999998E-2"/>
                  <c:y val="-1.0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baseline="0">
                        <a:solidFill>
                          <a:schemeClr val="lt1"/>
                        </a:solidFill>
                        <a:latin typeface="Calibri Light"/>
                        <a:ea typeface="Calibri Light"/>
                        <a:cs typeface="Calibri Light"/>
                      </a:defRPr>
                    </a:pPr>
                    <a:r>
                      <a:rPr lang="en-US">
                        <a:latin typeface="Calibri Light"/>
                        <a:ea typeface="Calibri Light"/>
                        <a:cs typeface="Calibri Light"/>
                      </a:rPr>
                      <a:t>1%</a:t>
                    </a:r>
                    <a:endParaRPr/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lt1"/>
                      </a:solidFill>
                      <a:latin typeface="Calibri Light"/>
                      <a:ea typeface="Calibri Light"/>
                      <a:cs typeface="Calibri Ligh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7-A819-46CA-A66C-A76FF8549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lt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выр_нов!$F$14:$F$17</c:f>
              <c:strCache>
                <c:ptCount val="4"/>
                <c:pt idx="0">
                  <c:v>Передача электроэнергии</c:v>
                </c:pt>
                <c:pt idx="1">
                  <c:v>Технологическое присоединение к электросетям</c:v>
                </c:pt>
                <c:pt idx="2">
                  <c:v>Прочая выручка</c:v>
                </c:pt>
                <c:pt idx="3">
                  <c:v>Выручка по договорам аренды</c:v>
                </c:pt>
              </c:strCache>
            </c:strRef>
          </c:cat>
          <c:val>
            <c:numRef>
              <c:f>выр_нов!$G$14:$G$17</c:f>
              <c:numCache>
                <c:formatCode>0%</c:formatCode>
                <c:ptCount val="4"/>
                <c:pt idx="0">
                  <c:v>0.87</c:v>
                </c:pt>
                <c:pt idx="1">
                  <c:v>3.7679492988360451E-2</c:v>
                </c:pt>
                <c:pt idx="2">
                  <c:v>7.6434876466630219E-2</c:v>
                </c:pt>
                <c:pt idx="3">
                  <c:v>5.4681639890524474E-3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19-46CA-A66C-A76FF85497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3617153" y="1484784"/>
      <a:ext cx="2971071" cy="2186072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explosion val="1"/>
            <c:spPr bwMode="auto"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72-4757-BCEA-1DC96629FC75}"/>
              </c:ext>
            </c:extLst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72-4757-BCEA-1DC96629FC75}"/>
              </c:ext>
            </c:extLst>
          </c:dPt>
          <c:dPt>
            <c:idx val="2"/>
            <c:bubble3D val="0"/>
            <c:spPr bwMode="auto"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72-4757-BCEA-1DC96629FC75}"/>
              </c:ext>
            </c:extLst>
          </c:dPt>
          <c:dPt>
            <c:idx val="3"/>
            <c:bubble3D val="0"/>
            <c:spPr bwMode="auto"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72-4757-BCEA-1DC96629FC75}"/>
              </c:ext>
            </c:extLst>
          </c:dPt>
          <c:dLbls>
            <c:dLbl>
              <c:idx val="1"/>
              <c:layout>
                <c:manualLayout>
                  <c:x val="-2.9422E-2"/>
                  <c:y val="-3.09150000000000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72-4757-BCEA-1DC96629FC75}"/>
                </c:ext>
              </c:extLst>
            </c:dLbl>
            <c:dLbl>
              <c:idx val="3"/>
              <c:layout>
                <c:manualLayout>
                  <c:x val="1.4711E-2"/>
                  <c:y val="-9.2744999999999994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lt1"/>
                      </a:solidFill>
                      <a:latin typeface="Calibri Light"/>
                      <a:ea typeface="Calibri Light"/>
                      <a:cs typeface="Calibri Ligh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6872-4757-BCEA-1DC96629F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lt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выр_нов!$I$14:$I$17</c:f>
              <c:strCache>
                <c:ptCount val="4"/>
                <c:pt idx="0">
                  <c:v>Передача электроэнергии</c:v>
                </c:pt>
                <c:pt idx="1">
                  <c:v>Технологическое присоединение к электросетям</c:v>
                </c:pt>
                <c:pt idx="2">
                  <c:v>Прочая выручка</c:v>
                </c:pt>
                <c:pt idx="3">
                  <c:v>Выручка по договорам аренды</c:v>
                </c:pt>
              </c:strCache>
            </c:strRef>
          </c:cat>
          <c:val>
            <c:numRef>
              <c:f>выр_нов!$J$14:$J$17</c:f>
              <c:numCache>
                <c:formatCode>0%</c:formatCode>
                <c:ptCount val="4"/>
                <c:pt idx="0">
                  <c:v>0.91399891167287484</c:v>
                </c:pt>
                <c:pt idx="1">
                  <c:v>3.1322755939473472E-2</c:v>
                </c:pt>
                <c:pt idx="2">
                  <c:v>4.9420568208158384E-2</c:v>
                </c:pt>
                <c:pt idx="3">
                  <c:v>5.2577641794932769E-3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72-4757-BCEA-1DC96629FC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prstGeom prst="rect">
          <a:avLst/>
        </a:prstGeom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44499999999999"/>
          <c:y val="2.4309000000000001E-2"/>
          <c:w val="0.34405799999999997"/>
          <c:h val="0.97569099999999997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5819246" y="1347431"/>
      <a:ext cx="3453204" cy="2464816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сл11!$A$41</c:f>
              <c:strCache>
                <c:ptCount val="1"/>
                <c:pt idx="0">
                  <c:v>Расходы на вознаграждения работников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5-4667-B592-7CBFA6FAD96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55-4667-B592-7CBFA6FAD9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сл11!$B$33:$C$33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сл11!$B$41:$C$41</c:f>
              <c:numCache>
                <c:formatCode>#,##0</c:formatCode>
                <c:ptCount val="2"/>
                <c:pt idx="0">
                  <c:v>19232</c:v>
                </c:pt>
                <c:pt idx="1">
                  <c:v>22898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55-4667-B592-7CBFA6FAD9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45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5206255" y="1632211"/>
      <a:ext cx="3367394" cy="2430049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>
          <a:latin typeface="Calibri Light"/>
          <a:ea typeface="Calibri Light"/>
          <a:cs typeface="Calibri Light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93000000000003E-2"/>
          <c:y val="0.14979500000000001"/>
          <c:w val="0.92081400000000002"/>
          <c:h val="0.71121900000000005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baseline="0">
                <a:solidFill>
                  <a:schemeClr val="tx2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6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59148" y="4524247"/>
      <a:ext cx="3528392" cy="2289129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0771000000000001E-2"/>
          <c:w val="0.93888899999999997"/>
          <c:h val="0.793676000000000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'[Диаграмма в Microsoft PowerPoint]сл11'!$A$41</c:f>
              <c:strCache>
                <c:ptCount val="1"/>
                <c:pt idx="0">
                  <c:v>Прочие операционные расходы</c:v>
                </c:pt>
              </c:strCache>
            </c:strRef>
          </c:tx>
          <c:spPr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830000000000001E-3"/>
                  <c:y val="0.21252199999999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93B-436E-BE49-4451D091AF3B}"/>
                </c:ext>
              </c:extLst>
            </c:dLbl>
            <c:dLbl>
              <c:idx val="1"/>
              <c:layout>
                <c:manualLayout>
                  <c:x val="-6.365E-3"/>
                  <c:y val="0.36708400000000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93B-436E-BE49-4451D091A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'[Диаграмма в Microsoft PowerPoint]сл11'!$B$33:$C$33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'[Диаграмма в Microsoft PowerPoint]сл11'!$B$41:$C$41</c:f>
              <c:numCache>
                <c:formatCode>#,##0</c:formatCode>
                <c:ptCount val="2"/>
                <c:pt idx="0">
                  <c:v>3738</c:v>
                </c:pt>
                <c:pt idx="1">
                  <c:v>4452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B-436E-BE49-4451D091AF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2012656"/>
        <c:axId val="372016184"/>
      </c:barChart>
      <c:catAx>
        <c:axId val="37201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016184"/>
        <c:crosses val="autoZero"/>
        <c:auto val="1"/>
        <c:lblAlgn val="ctr"/>
        <c:lblOffset val="100"/>
        <c:noMultiLvlLbl val="0"/>
      </c:catAx>
      <c:valAx>
        <c:axId val="3720161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7201265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510995" y="4784346"/>
      <a:ext cx="3990362" cy="197202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  <a:miter/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  <a:bevel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  <a:bevel/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lt1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1" i="0" cap="all" spc="5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  <a:bevel/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lt1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1" i="0" cap="all" spc="5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  <a:miter/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0.07521</cdr:x>
      <cdr:y>0.59475</cdr:y>
    </cdr:from>
    <cdr:to>
      <cdr:x>0.18478</cdr:x>
      <cdr:y>0.75328</cdr:y>
    </cdr:to>
    <cdr:grpSp>
      <cdr:nvGrpSpPr>
        <cdr:cNvPr id="2" name="Группа 1">
          <a:extLst xmlns:a="http://schemas.openxmlformats.org/drawingml/2006/main">
            <a:ext uri="{FF2B5EF4-FFF2-40B4-BE49-F238E27FC236}">
              <a16:creationId xmlns:a16="http://schemas.microsoft.com/office/drawing/2014/main" id="{29592919-D8E2-1473-452A-374A0207ABF7}"/>
            </a:ext>
          </a:extLst>
        </cdr:cNvPr>
        <cdr:cNvGrpSpPr/>
      </cdr:nvGrpSpPr>
      <cdr:grpSpPr bwMode="auto">
        <a:xfrm xmlns:a="http://schemas.openxmlformats.org/drawingml/2006/main">
          <a:off x="290684" y="1410536"/>
          <a:ext cx="423483" cy="375976"/>
          <a:chOff x="6757002" y="4259617"/>
          <a:chExt cx="255620" cy="276922"/>
        </a:xfrm>
      </cdr:grpSpPr>
      <cdr:sp macro="" textlink="">
        <cdr:nvSpPr>
          <cdr:cNvPr id="5" name="Овал 4"/>
          <cdr:cNvSpPr/>
        </cdr:nvSpPr>
        <cdr:spPr bwMode="auto">
          <a:xfrm xmlns:a="http://schemas.openxmlformats.org/drawingml/2006/main">
            <a:off x="6757002" y="4259617"/>
            <a:ext cx="255620" cy="27692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B6B6D"/>
          </a:solidFill>
          <a:ln xmlns:a="http://schemas.openxmlformats.org/drawingml/2006/main" w="9525" cap="flat" cmpd="sng" algn="ctr">
            <a:noFill/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  <cdr:txBody>
          <a:bodyPr xmlns:a="http://schemas.openxmlformats.org/drawingml/2006/main"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ru-RU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defTabSz="888999">
              <a:defRPr/>
            </a:pPr>
            <a:r>
              <a:rPr lang="ru-RU" sz="300">
                <a:ln w="0">
                  <a:round/>
                </a:ln>
                <a:solidFill>
                  <a:prstClr val="white"/>
                </a:solidFill>
              </a:rPr>
              <a:t>      </a:t>
            </a:r>
            <a:r>
              <a:rPr lang="ru-RU" sz="400">
                <a:ln w="0"/>
                <a:solidFill>
                  <a:prstClr val="white"/>
                </a:solidFill>
              </a:rPr>
              <a:t>0101…</a:t>
            </a:r>
            <a:endParaRPr/>
          </a:p>
        </cdr:txBody>
      </cdr:sp>
      <cdr:cxnSp macro="">
        <cdr:nvCxnSpPr>
          <cdr:cNvPr id="6" name="Прямая соединительная линия 5">
            <a:extLst xmlns:a="http://schemas.openxmlformats.org/drawingml/2006/main">
              <a:ext uri="{FF2B5EF4-FFF2-40B4-BE49-F238E27FC236}">
                <a16:creationId xmlns:a16="http://schemas.microsoft.com/office/drawing/2014/main" id="{A754C9FC-8F73-7709-6A08-C70FB13D2F5D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794437" y="4469121"/>
            <a:ext cx="1807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7" name="Прямая соединительная линия 6">
            <a:extLst xmlns:a="http://schemas.openxmlformats.org/drawingml/2006/main">
              <a:ext uri="{FF2B5EF4-FFF2-40B4-BE49-F238E27FC236}">
                <a16:creationId xmlns:a16="http://schemas.microsoft.com/office/drawing/2014/main" id="{751D1419-06FE-173E-6FBC-FF113FD02945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21028" y="4417427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id="{C39E8C1C-0D46-0B5B-B15E-0E141D83C0DD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947760" y="4417427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AF50F7F4-465A-BDA0-C34A-2577B6B9C1E9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84093" y="4441848"/>
            <a:ext cx="1197" cy="276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0" name="Прямая соединительная линия 9">
            <a:extLst xmlns:a="http://schemas.openxmlformats.org/drawingml/2006/main">
              <a:ext uri="{FF2B5EF4-FFF2-40B4-BE49-F238E27FC236}">
                <a16:creationId xmlns:a16="http://schemas.microsoft.com/office/drawing/2014/main" id="{F131DA1B-A70C-9DA3-663C-F1D658262362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38218" y="4362862"/>
            <a:ext cx="93189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1" name="Прямая соединительная линия 10">
            <a:extLst xmlns:a="http://schemas.openxmlformats.org/drawingml/2006/main">
              <a:ext uri="{FF2B5EF4-FFF2-40B4-BE49-F238E27FC236}">
                <a16:creationId xmlns:a16="http://schemas.microsoft.com/office/drawing/2014/main" id="{5160288E-9F35-9366-66C3-0CB79487523C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929592" y="4359825"/>
            <a:ext cx="0" cy="8307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2" name="Прямая соединительная линия 11">
            <a:extLst xmlns:a="http://schemas.openxmlformats.org/drawingml/2006/main">
              <a:ext uri="{FF2B5EF4-FFF2-40B4-BE49-F238E27FC236}">
                <a16:creationId xmlns:a16="http://schemas.microsoft.com/office/drawing/2014/main" id="{A88ED44F-2A3E-EFA5-5F58-CF2AFA9D556F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840387" y="4359825"/>
            <a:ext cx="0" cy="8307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3" name="Прямая соединительная линия 12">
            <a:extLst xmlns:a="http://schemas.openxmlformats.org/drawingml/2006/main">
              <a:ext uri="{FF2B5EF4-FFF2-40B4-BE49-F238E27FC236}">
                <a16:creationId xmlns:a16="http://schemas.microsoft.com/office/drawing/2014/main" id="{4EBE541B-9A9E-EA30-798A-60659E18CB7A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885748" y="4333556"/>
            <a:ext cx="0" cy="276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4" name="Прямая соединительная линия 13">
            <a:extLst xmlns:a="http://schemas.openxmlformats.org/drawingml/2006/main">
              <a:ext uri="{FF2B5EF4-FFF2-40B4-BE49-F238E27FC236}">
                <a16:creationId xmlns:a16="http://schemas.microsoft.com/office/drawing/2014/main" id="{C656E48F-F048-461D-77AF-FB11EA389CD3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84093" y="4283768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0.50547</cdr:x>
      <cdr:y>0.52407</cdr:y>
    </cdr:from>
    <cdr:to>
      <cdr:x>0.74769</cdr:x>
      <cdr:y>0.70702</cdr:y>
    </cdr:to>
    <cdr:sp macro="" textlink="">
      <cdr:nvSpPr>
        <cdr:cNvPr id="3" name="Поле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75005" y="1342621"/>
          <a:ext cx="1281847" cy="468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  <a:round/>
        </a:ln>
      </cdr:spPr>
      <cdr:txBody>
        <a:bodyPr xmlns:a="http://schemas.openxmlformats.org/drawingml/2006/main" rot="0" vert="horz" wrap="square" lIns="91440" tIns="45720" rIns="91440" bIns="45720" anchor="t" anchorCtr="0" upright="1">
          <a:noAutofit/>
        </a:bodyPr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200" b="1">
              <a:solidFill>
                <a:schemeClr val="tx1"/>
              </a:solidFill>
              <a:latin typeface="Calibri Light"/>
              <a:ea typeface="Calibri Light"/>
              <a:cs typeface="Calibri Light"/>
            </a:rPr>
            <a:t>10 700</a:t>
          </a:r>
          <a:r>
            <a:rPr lang="ru-RU" sz="1200" b="1">
              <a:latin typeface="Calibri Light"/>
              <a:ea typeface="Calibri Light"/>
              <a:cs typeface="Calibri Light"/>
            </a:rPr>
            <a:t> млн</a:t>
          </a:r>
          <a:r>
            <a:rPr lang="en-US" sz="1200" b="1">
              <a:latin typeface="Calibri Light"/>
              <a:ea typeface="Calibri Light"/>
              <a:cs typeface="Calibri Light"/>
            </a:rPr>
            <a:t> </a:t>
          </a:r>
          <a:r>
            <a:rPr lang="ru-RU" sz="1200" b="1">
              <a:latin typeface="Calibri Light"/>
              <a:ea typeface="Calibri Light"/>
              <a:cs typeface="Calibri Light"/>
            </a:rPr>
            <a:t>руб.</a:t>
          </a:r>
          <a:endParaRPr>
            <a:latin typeface="Calibri Light"/>
            <a:ea typeface="Calibri Light"/>
            <a:cs typeface="Calibri Ligh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 1">
    <p:bg>
      <p:bgPr>
        <a:blipFill>
          <a:blip r:embed="rId2">
            <a:lum/>
          </a:blip>
          <a:srcRect l="3703" r="370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204114" y="4437112"/>
            <a:ext cx="5498561" cy="764312"/>
          </a:xfrm>
        </p:spPr>
        <p:txBody>
          <a:bodyPr wrap="square" lIns="36000" rIns="36000" anchor="t">
            <a:noAutofit/>
          </a:bodyPr>
          <a:lstStyle>
            <a:lvl1pPr>
              <a:spcBef>
                <a:spcPts val="0"/>
              </a:spcBef>
              <a:defRPr sz="18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И.О. Фамилия докладчика</a:t>
            </a:r>
            <a:endParaRPr/>
          </a:p>
          <a:p>
            <a:pPr lvl="0">
              <a:defRPr/>
            </a:pPr>
            <a:r>
              <a:rPr lang="ru-RU"/>
              <a:t>Должность докладчика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br>
              <a:rPr lang="ru-RU"/>
            </a:b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208383" y="5733256"/>
            <a:ext cx="1645401" cy="2698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   |</a:t>
            </a:r>
            <a:endParaRPr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203848" y="5733256"/>
            <a:ext cx="833660" cy="269875"/>
          </a:xfrm>
          <a:prstGeom prst="rect">
            <a:avLst/>
          </a:prstGeom>
          <a:noFill/>
        </p:spPr>
        <p:txBody>
          <a:bodyPr lIns="36000" rIns="3600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 МЕСЯЦ 2021</a:t>
            </a:r>
            <a:endParaRPr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181524" y="5733256"/>
            <a:ext cx="672260" cy="269875"/>
          </a:xfrm>
          <a:prstGeom prst="rect">
            <a:avLst/>
          </a:prstGeom>
          <a:solidFill>
            <a:schemeClr val="bg1"/>
          </a:solidFill>
        </p:spPr>
        <p:txBody>
          <a:bodyPr lIns="36000" rIns="3600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РЕГИОН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976314"/>
            <a:ext cx="3916680" cy="5399087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60498" y="976314"/>
            <a:ext cx="3916680" cy="5399087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spcBef>
                <a:spcPts val="450"/>
              </a:spcBef>
              <a:defRPr/>
            </a:pPr>
            <a:r>
              <a:rPr lang="ru-RU" sz="1050">
                <a:solidFill>
                  <a:schemeClr val="accent4"/>
                </a:solidFill>
              </a:rPr>
              <a:t>Макет настроен </a:t>
            </a:r>
            <a:br>
              <a:rPr lang="ru-RU" sz="1050">
                <a:solidFill>
                  <a:schemeClr val="accent4"/>
                </a:solidFill>
              </a:rPr>
            </a:br>
            <a:r>
              <a:rPr lang="ru-RU" sz="105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>
                <a:solidFill>
                  <a:schemeClr val="accent4"/>
                </a:solidFill>
              </a:rPr>
            </a:br>
            <a:r>
              <a:rPr lang="ru-RU" sz="1050">
                <a:solidFill>
                  <a:schemeClr val="accent4"/>
                </a:solidFill>
              </a:rPr>
              <a:t>не использовать его </a:t>
            </a:r>
            <a:br>
              <a:rPr lang="ru-RU" sz="1050">
                <a:solidFill>
                  <a:schemeClr val="accent4"/>
                </a:solidFill>
              </a:rPr>
            </a:br>
            <a:r>
              <a:rPr lang="ru-RU" sz="105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9581" y="990321"/>
            <a:ext cx="8252459" cy="503518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, объект, 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50057" y="976313"/>
            <a:ext cx="3908822" cy="538162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976314"/>
            <a:ext cx="3916680" cy="5399087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450057" y="1616076"/>
            <a:ext cx="3908822" cy="4767263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, объект, 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793457" y="976313"/>
            <a:ext cx="3908822" cy="538162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60498" y="976314"/>
            <a:ext cx="3916680" cy="5399087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4793457" y="1616076"/>
            <a:ext cx="3908822" cy="4767263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 и два рису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 bwMode="auto">
          <a:xfrm>
            <a:off x="4787503" y="1616076"/>
            <a:ext cx="3911612" cy="4759324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 bwMode="auto">
          <a:xfrm>
            <a:off x="454105" y="1616076"/>
            <a:ext cx="3902393" cy="4759324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9581" y="990321"/>
            <a:ext cx="8252459" cy="503518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4105" y="980729"/>
            <a:ext cx="3902393" cy="513361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5360" y="3928716"/>
            <a:ext cx="3916680" cy="521364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4106" y="1624014"/>
            <a:ext cx="3902392" cy="1799168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4561841"/>
            <a:ext cx="3916919" cy="1809328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785360" y="990320"/>
            <a:ext cx="3916680" cy="51336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1"/>
            <a:ext cx="3916919" cy="1813560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54105" y="3928716"/>
            <a:ext cx="3902393" cy="521365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54106" y="4561841"/>
            <a:ext cx="3902392" cy="1809329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д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3906441" cy="2442465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3921760"/>
            <a:ext cx="3916680" cy="2458720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4105" y="3928716"/>
            <a:ext cx="3902393" cy="521365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4106" y="4572001"/>
            <a:ext cx="3902392" cy="1799168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785360" y="990320"/>
            <a:ext cx="3916680" cy="51336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2"/>
            <a:ext cx="3916919" cy="1798318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615440"/>
            <a:ext cx="2462400" cy="4759960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980161"/>
            <a:ext cx="2462400" cy="523519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615440"/>
            <a:ext cx="2462400" cy="4759960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980161"/>
            <a:ext cx="2462400" cy="523519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615440"/>
            <a:ext cx="2462400" cy="4759960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980161"/>
            <a:ext cx="2462400" cy="523519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4562476"/>
            <a:ext cx="2462400" cy="1820863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3942649"/>
            <a:ext cx="24624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4562476"/>
            <a:ext cx="2462400" cy="1820863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3942649"/>
            <a:ext cx="24624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4562476"/>
            <a:ext cx="2462400" cy="1820863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3942649"/>
            <a:ext cx="24624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 bwMode="auto">
          <a:xfrm>
            <a:off x="6236916" y="1616076"/>
            <a:ext cx="2462400" cy="1807845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236916" y="980161"/>
            <a:ext cx="2462400" cy="523519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59924" y="1616076"/>
            <a:ext cx="2462400" cy="1807845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459924" y="980161"/>
            <a:ext cx="2462400" cy="523519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 bwMode="auto">
          <a:xfrm>
            <a:off x="3344784" y="1616076"/>
            <a:ext cx="2462400" cy="1807845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344784" y="980161"/>
            <a:ext cx="2462400" cy="523519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вертикальных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976314"/>
            <a:ext cx="2462400" cy="5399087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976314"/>
            <a:ext cx="2462400" cy="5399087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976314"/>
            <a:ext cx="2462400" cy="5399087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742721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960516" y="990321"/>
            <a:ext cx="17388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798694" y="990321"/>
            <a:ext cx="17388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619498" y="990321"/>
            <a:ext cx="17388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57676" y="990321"/>
            <a:ext cx="17388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8252222" cy="2447924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4562476"/>
            <a:ext cx="2462400" cy="1820863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3942649"/>
            <a:ext cx="24624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4562476"/>
            <a:ext cx="2462400" cy="1820863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3942649"/>
            <a:ext cx="24624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4562476"/>
            <a:ext cx="2462400" cy="1820863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3942649"/>
            <a:ext cx="24624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уговые заполнители под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50057" y="3110601"/>
            <a:ext cx="2483644" cy="432048"/>
          </a:xfrm>
        </p:spPr>
        <p:txBody>
          <a:bodyPr lIns="36000" rIns="3600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3332221" y="3110601"/>
            <a:ext cx="2483644" cy="432048"/>
          </a:xfrm>
        </p:spPr>
        <p:txBody>
          <a:bodyPr lIns="36000" rIns="3600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 bwMode="auto">
          <a:xfrm>
            <a:off x="6236087" y="3110601"/>
            <a:ext cx="2483644" cy="432048"/>
          </a:xfrm>
        </p:spPr>
        <p:txBody>
          <a:bodyPr lIns="36000" rIns="3600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36000" rIns="3600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36000" rIns="3600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36000" rIns="3600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 bwMode="auto">
          <a:xfrm>
            <a:off x="450057" y="5949939"/>
            <a:ext cx="2483644" cy="432048"/>
          </a:xfrm>
        </p:spPr>
        <p:txBody>
          <a:bodyPr lIns="36000" rIns="3600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 bwMode="auto">
          <a:xfrm>
            <a:off x="3332221" y="5949939"/>
            <a:ext cx="2483644" cy="432048"/>
          </a:xfrm>
        </p:spPr>
        <p:txBody>
          <a:bodyPr lIns="36000" rIns="3600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 bwMode="auto">
          <a:xfrm>
            <a:off x="6236087" y="5949939"/>
            <a:ext cx="2483644" cy="432048"/>
          </a:xfrm>
        </p:spPr>
        <p:txBody>
          <a:bodyPr lIns="36000" rIns="3600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руговые заполнители под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50057" y="3110601"/>
            <a:ext cx="2483644" cy="432048"/>
          </a:xfrm>
        </p:spPr>
        <p:txBody>
          <a:bodyPr lIns="36000" rIns="3600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3332221" y="3110601"/>
            <a:ext cx="2483644" cy="432048"/>
          </a:xfrm>
        </p:spPr>
        <p:txBody>
          <a:bodyPr lIns="36000" rIns="3600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 bwMode="auto">
          <a:xfrm>
            <a:off x="6236087" y="3110601"/>
            <a:ext cx="2483644" cy="432048"/>
          </a:xfrm>
        </p:spPr>
        <p:txBody>
          <a:bodyPr lIns="36000" rIns="3600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36000" rIns="3600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36000" rIns="3600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 bwMode="auto">
          <a:xfrm>
            <a:off x="1890117" y="5949939"/>
            <a:ext cx="2483644" cy="432048"/>
          </a:xfrm>
        </p:spPr>
        <p:txBody>
          <a:bodyPr lIns="36000" rIns="3600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 bwMode="auto">
          <a:xfrm>
            <a:off x="4781550" y="5949939"/>
            <a:ext cx="2483644" cy="432048"/>
          </a:xfrm>
        </p:spPr>
        <p:txBody>
          <a:bodyPr lIns="36000" rIns="3600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50057" y="981076"/>
            <a:ext cx="8252222" cy="2447924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 bwMode="auto">
          <a:xfrm>
            <a:off x="6954678" y="4562476"/>
            <a:ext cx="1742721" cy="18129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791075" y="4562476"/>
            <a:ext cx="1759744" cy="18129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 bwMode="auto">
          <a:xfrm>
            <a:off x="2613660" y="4562476"/>
            <a:ext cx="1742721" cy="18129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4562476"/>
            <a:ext cx="1759744" cy="18129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960516" y="3940952"/>
            <a:ext cx="1738800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798694" y="3940952"/>
            <a:ext cx="1754506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2619499" y="3940952"/>
            <a:ext cx="1736998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57676" y="3940952"/>
            <a:ext cx="1759268" cy="4860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ва объекта с подзаголовками горизонтал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450057" y="3933824"/>
            <a:ext cx="8252222" cy="503238"/>
          </a:xfrm>
          <a:prstGeom prst="rect">
            <a:avLst/>
          </a:prstGeom>
        </p:spPr>
        <p:txBody>
          <a:bodyPr lIns="36000" rIns="3600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Введите заголовок</a:t>
            </a:r>
            <a:endParaRPr/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 bwMode="auto">
          <a:xfrm>
            <a:off x="450057" y="4562476"/>
            <a:ext cx="8252222" cy="1808693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50057" y="975360"/>
            <a:ext cx="8252222" cy="505112"/>
          </a:xfrm>
          <a:prstGeom prst="rect">
            <a:avLst/>
          </a:prstGeom>
        </p:spPr>
        <p:txBody>
          <a:bodyPr lIns="36000" rIns="3600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Введите заголовок</a:t>
            </a:r>
            <a:endParaRPr/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 bwMode="auto">
          <a:xfrm>
            <a:off x="450057" y="1616075"/>
            <a:ext cx="8252222" cy="1812926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: два сверх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 bwMode="auto">
          <a:xfrm>
            <a:off x="450057" y="3921125"/>
            <a:ext cx="8252222" cy="2454274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787504" y="981076"/>
            <a:ext cx="3914775" cy="2442845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 bwMode="auto">
          <a:xfrm>
            <a:off x="450057" y="981076"/>
            <a:ext cx="3906441" cy="2442845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: два справ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 bwMode="auto">
          <a:xfrm>
            <a:off x="4787504" y="984848"/>
            <a:ext cx="3914775" cy="2444153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 bwMode="auto">
          <a:xfrm>
            <a:off x="4787504" y="3933824"/>
            <a:ext cx="3914775" cy="244665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3906441" cy="5399405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Четыре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 bwMode="auto">
          <a:xfrm>
            <a:off x="450056" y="986474"/>
            <a:ext cx="3906441" cy="2444153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 bwMode="auto"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 bwMode="auto"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 bwMode="auto"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рило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ПРИЛОЖЕНИЕ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 bwMode="auto">
          <a:xfrm>
            <a:off x="450056" y="981076"/>
            <a:ext cx="8251984" cy="5394325"/>
          </a:xfrm>
        </p:spPr>
        <p:txBody>
          <a:bodyPr lIns="36000" rIns="3600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 userDrawn="1"/>
        </p:nvSpPr>
        <p:spPr bwMode="auto"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>
              <a:solidFill>
                <a:schemeClr val="tx1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344260" y="1772940"/>
            <a:ext cx="3964044" cy="129602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85016" y="1344877"/>
            <a:ext cx="628822" cy="871297"/>
          </a:xfrm>
          <a:prstGeom prst="rect">
            <a:avLst/>
          </a:prstGeom>
        </p:spPr>
        <p:txBody>
          <a:bodyPr lIns="36000" rIns="3600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20</a:t>
            </a:r>
            <a:endParaRPr/>
          </a:p>
        </p:txBody>
      </p:sp>
      <p:sp>
        <p:nvSpPr>
          <p:cNvPr id="2" name="Прямоугольник 1"/>
          <p:cNvSpPr/>
          <p:nvPr userDrawn="1"/>
        </p:nvSpPr>
        <p:spPr bwMode="auto"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>
              <a:solidFill>
                <a:schemeClr val="tx1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2 подзаголовка с чертой и 4 текстовых блока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5128" y="981076"/>
            <a:ext cx="3906441" cy="2442465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ПОДЗАГОЛОВКА И 4 ТЕКСТОВЫХ БЛОКА</a:t>
            </a:r>
            <a:endParaRPr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3921760"/>
            <a:ext cx="3916680" cy="2458720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9177" y="4572001"/>
            <a:ext cx="3902392" cy="1799168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2"/>
            <a:ext cx="3916919" cy="1798318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908430" y="980729"/>
            <a:ext cx="3784087" cy="513361"/>
          </a:xfrm>
          <a:prstGeom prst="rect">
            <a:avLst/>
          </a:prstGeom>
        </p:spPr>
        <p:txBody>
          <a:bodyPr lIns="36000" t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77969" y="3935002"/>
            <a:ext cx="3783600" cy="515078"/>
          </a:xfrm>
          <a:prstGeom prst="rect">
            <a:avLst/>
          </a:prstGeom>
        </p:spPr>
        <p:txBody>
          <a:bodyPr lIns="36000" t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3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 ПОДЗАГОЛОВКА С ТЕКСТОВЫМИ БЛОКАМИ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615440"/>
            <a:ext cx="2462400" cy="4759960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615440"/>
            <a:ext cx="2462400" cy="4759960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615440"/>
            <a:ext cx="2462400" cy="4759960"/>
          </a:xfrm>
          <a:prstGeom prst="rect">
            <a:avLst/>
          </a:prstGeom>
        </p:spPr>
        <p:txBody>
          <a:bodyPr lIns="36000" rIns="36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49936" y="988563"/>
            <a:ext cx="2383764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 bwMode="auto"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3434225" y="988563"/>
            <a:ext cx="2383764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318514" y="988563"/>
            <a:ext cx="2383764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4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549936" y="988563"/>
            <a:ext cx="1659865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742721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4 ПОДЗАГОЛОВКА С ВЕРТИКАЛЬНЫМИ ТЕКСТОВЫМИ БЛОКАМИ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2709573" y="988563"/>
            <a:ext cx="1659865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882552" y="985687"/>
            <a:ext cx="1659865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 userDrawn="1"/>
        </p:nvCxnSpPr>
        <p:spPr bwMode="auto"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042189" y="985687"/>
            <a:ext cx="1659865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4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>
              <a:solidFill>
                <a:schemeClr val="tx1"/>
              </a:solidFill>
              <a:latin typeface="PF Din Text Cond Pro Обычный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549936" y="988563"/>
            <a:ext cx="1659865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692000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4 ПОДЗАГОЛОВКА С ВЕРТИКАЛЬНЫМИ ТЕКСТОВЫМИ БЛОКАМИ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36000" rIns="3600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2709573" y="988563"/>
            <a:ext cx="1659865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882552" y="985687"/>
            <a:ext cx="1659865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 userDrawn="1"/>
        </p:nvCxnSpPr>
        <p:spPr bwMode="auto"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042188" y="985687"/>
            <a:ext cx="1602701" cy="514800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 bwMode="auto"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976314"/>
            <a:ext cx="2462400" cy="5399087"/>
          </a:xfrm>
          <a:prstGeom prst="rect">
            <a:avLst/>
          </a:prstGeom>
        </p:spPr>
        <p:txBody>
          <a:bodyPr lIns="36000" rIns="3600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976314"/>
            <a:ext cx="2462400" cy="5399087"/>
          </a:xfrm>
          <a:prstGeom prst="rect">
            <a:avLst/>
          </a:prstGeom>
        </p:spPr>
        <p:txBody>
          <a:bodyPr lIns="36000" rIns="3600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976314"/>
            <a:ext cx="2462400" cy="5399087"/>
          </a:xfrm>
          <a:prstGeom prst="rect">
            <a:avLst/>
          </a:prstGeom>
        </p:spPr>
        <p:txBody>
          <a:bodyPr lIns="36000" rIns="3600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 ПОДЗАГОЛОВКА С ТЕКСТОВЫМИ БЛОКАМИ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527176"/>
            <a:ext cx="2462400" cy="4848225"/>
          </a:xfrm>
          <a:prstGeom prst="rect">
            <a:avLst/>
          </a:prstGeom>
        </p:spPr>
        <p:txBody>
          <a:bodyPr lIns="36000" rIns="3600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527176"/>
            <a:ext cx="2462400" cy="4848225"/>
          </a:xfrm>
          <a:prstGeom prst="rect">
            <a:avLst/>
          </a:prstGeom>
        </p:spPr>
        <p:txBody>
          <a:bodyPr lIns="36000" rIns="3600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527176"/>
            <a:ext cx="2462400" cy="4848225"/>
          </a:xfrm>
          <a:prstGeom prst="rect">
            <a:avLst/>
          </a:prstGeom>
        </p:spPr>
        <p:txBody>
          <a:bodyPr lIns="36000" rIns="3600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49936" y="988564"/>
            <a:ext cx="2383764" cy="414109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 bwMode="auto"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 bwMode="auto">
          <a:xfrm>
            <a:off x="3434225" y="988564"/>
            <a:ext cx="2383764" cy="414109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 bwMode="auto">
          <a:xfrm>
            <a:off x="6318514" y="988564"/>
            <a:ext cx="2383764" cy="414109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426040" y="3861048"/>
            <a:ext cx="6276236" cy="720080"/>
          </a:xfrm>
          <a:prstGeom prst="rect">
            <a:avLst/>
          </a:prstGeom>
        </p:spPr>
        <p:txBody>
          <a:bodyPr lIns="36000" rIns="36000" anchor="ctr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26039" y="2545203"/>
            <a:ext cx="594066" cy="871297"/>
          </a:xfrm>
          <a:prstGeom prst="rect">
            <a:avLst/>
          </a:prstGeom>
        </p:spPr>
        <p:txBody>
          <a:bodyPr lIns="36000" rIns="3600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426040" y="4806984"/>
            <a:ext cx="6276239" cy="720080"/>
          </a:xfrm>
          <a:prstGeom prst="rect">
            <a:avLst/>
          </a:prstGeom>
        </p:spPr>
        <p:txBody>
          <a:bodyPr lIns="36000" rIns="36000"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Краткое пояснение названия</a:t>
            </a:r>
            <a:br>
              <a:rPr lang="ru-RU"/>
            </a:br>
            <a:r>
              <a:rPr lang="ru-RU"/>
              <a:t>в одну или две строки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b="0" i="0">
              <a:solidFill>
                <a:schemeClr val="tx1"/>
              </a:solidFill>
              <a:latin typeface="PF Din Text Cond Pro Обычный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25453" y="2862768"/>
            <a:ext cx="5676826" cy="1032574"/>
          </a:xfrm>
          <a:prstGeom prst="rect">
            <a:avLst/>
          </a:prstGeom>
        </p:spPr>
        <p:txBody>
          <a:bodyPr lIns="36000" rIns="36000" anchor="t" anchorCtr="0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025454" y="4595856"/>
            <a:ext cx="5676827" cy="571168"/>
          </a:xfrm>
          <a:prstGeom prst="rect">
            <a:avLst/>
          </a:prstGeom>
        </p:spPr>
        <p:txBody>
          <a:bodyPr lIns="36000" rIns="36000"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Краткое пояснение названия</a:t>
            </a:r>
            <a:br>
              <a:rPr lang="ru-RU"/>
            </a:br>
            <a:r>
              <a:rPr lang="ru-RU"/>
              <a:t>в одну или две строки</a:t>
            </a:r>
            <a:endParaRPr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26039" y="2701312"/>
            <a:ext cx="594066" cy="871297"/>
          </a:xfrm>
          <a:prstGeom prst="rect">
            <a:avLst/>
          </a:prstGeom>
        </p:spPr>
        <p:txBody>
          <a:bodyPr lIns="36000" rIns="3600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одержание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763687" y="386516"/>
            <a:ext cx="6952972" cy="431355"/>
          </a:xfrm>
        </p:spPr>
        <p:txBody>
          <a:bodyPr/>
          <a:lstStyle/>
          <a:p>
            <a:pPr>
              <a:defRPr/>
            </a:pPr>
            <a:r>
              <a:rPr lang="ru-RU"/>
              <a:t>СОДЕРЖАНИЕ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763687" y="976314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4542" y="981181"/>
            <a:ext cx="287518" cy="436463"/>
          </a:xfrm>
        </p:spPr>
        <p:txBody>
          <a:bodyPr lIns="36000" rIns="3600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63687" y="1561991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94542" y="1566858"/>
            <a:ext cx="287518" cy="436463"/>
          </a:xfrm>
        </p:spPr>
        <p:txBody>
          <a:bodyPr lIns="36000" rIns="3600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763687" y="2147668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94542" y="2152535"/>
            <a:ext cx="287518" cy="436463"/>
          </a:xfrm>
        </p:spPr>
        <p:txBody>
          <a:bodyPr lIns="36000" rIns="3600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63687" y="2733345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94542" y="2738212"/>
            <a:ext cx="287518" cy="436463"/>
          </a:xfrm>
        </p:spPr>
        <p:txBody>
          <a:bodyPr lIns="36000" rIns="3600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763687" y="3319022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94542" y="3323889"/>
            <a:ext cx="287518" cy="436463"/>
          </a:xfrm>
        </p:spPr>
        <p:txBody>
          <a:bodyPr lIns="36000" rIns="3600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63687" y="3904699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94542" y="3909566"/>
            <a:ext cx="287518" cy="436463"/>
          </a:xfrm>
        </p:spPr>
        <p:txBody>
          <a:bodyPr lIns="36000" rIns="3600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763687" y="4490378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94542" y="4495245"/>
            <a:ext cx="287518" cy="436463"/>
          </a:xfrm>
        </p:spPr>
        <p:txBody>
          <a:bodyPr lIns="36000" rIns="3600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30" name="Объект 15"/>
          <p:cNvSpPr txBox="1"/>
          <p:nvPr userDrawn="1"/>
        </p:nvSpPr>
        <p:spPr bwMode="auto"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9144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2" algn="l" defTabSz="914400">
              <a:spcBef>
                <a:spcPts val="600"/>
              </a:spcBef>
              <a:buClr>
                <a:srgbClr val="4F81BD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b="1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br>
              <a:rPr lang="en-US" sz="105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  <a:endParaRPr/>
          </a:p>
          <a:p>
            <a:pPr>
              <a:defRPr/>
            </a:pPr>
            <a:r>
              <a:rPr lang="ru-RU" sz="105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помогает аудитории ориентироваться в структуре презентации.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 bwMode="auto"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/>
          <a:stretch/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</p:spPr>
      </p:pic>
      <p:sp>
        <p:nvSpPr>
          <p:cNvPr id="33" name="Текст 2"/>
          <p:cNvSpPr>
            <a:spLocks noGrp="1"/>
          </p:cNvSpPr>
          <p:nvPr>
            <p:ph type="body" idx="1"/>
          </p:nvPr>
        </p:nvSpPr>
        <p:spPr bwMode="auto">
          <a:xfrm>
            <a:off x="449581" y="981512"/>
            <a:ext cx="8252459" cy="5390712"/>
          </a:xfrm>
          <a:prstGeom prst="rect">
            <a:avLst/>
          </a:prstGeom>
          <a:ln>
            <a:noFill/>
          </a:ln>
        </p:spPr>
        <p:txBody>
          <a:bodyPr vert="horz" lIns="72000" tIns="36000" rIns="72000" bIns="36000" rtlCol="0">
            <a:no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Первый уровень</a:t>
            </a:r>
            <a:endParaRPr/>
          </a:p>
          <a:p>
            <a:pPr lvl="2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35" name="Прямоугольник 34"/>
          <p:cNvSpPr/>
          <p:nvPr userDrawn="1"/>
        </p:nvSpPr>
        <p:spPr bwMode="auto">
          <a:xfrm>
            <a:off x="8310897" y="6542052"/>
            <a:ext cx="391143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r">
              <a:defRPr/>
            </a:pPr>
            <a:fld id="{AF528B6D-1001-487C-8FFE-85B114390330}" type="slidenum">
              <a:rPr lang="ru-RU" sz="1000" b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/>
                <a:cs typeface="PF Din Text Cond Pro"/>
              </a:rPr>
              <a:t>‹#›</a:t>
            </a:fld>
            <a:endParaRPr lang="ru-RU" sz="1000" b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/>
              <a:cs typeface="PF Din Text Cond Pro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687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685800">
        <a:lnSpc>
          <a:spcPct val="90000"/>
        </a:lnSpc>
        <a:spcBef>
          <a:spcPts val="0"/>
        </a:spcBef>
        <a:spcAft>
          <a:spcPts val="0"/>
        </a:spcAft>
        <a:buNone/>
        <a:defRPr sz="1600" b="0" spc="0">
          <a:solidFill>
            <a:schemeClr val="tx1"/>
          </a:solidFill>
          <a:latin typeface="+mj-lt"/>
          <a:ea typeface="PF Din Text Cond Pro"/>
          <a:cs typeface="PF Din Text Cond Pro"/>
        </a:defRPr>
      </a:lvl1pPr>
    </p:titleStyle>
    <p:bodyStyle>
      <a:lvl1pPr marL="0" indent="0" algn="l" defTabSz="68580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/>
        <a:buNone/>
        <a:defRPr sz="1400" b="0">
          <a:solidFill>
            <a:schemeClr val="tx1"/>
          </a:solidFill>
          <a:latin typeface="+mn-lt"/>
          <a:ea typeface="PF Din Text Cond Pro"/>
          <a:cs typeface="PF Din Text Cond Pro"/>
        </a:defRPr>
      </a:lvl1pPr>
      <a:lvl2pPr marL="135731" marR="0" indent="-135731" algn="l" defTabSz="685800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defRPr sz="1400">
          <a:solidFill>
            <a:schemeClr val="tx1"/>
          </a:solidFill>
          <a:latin typeface="+mn-lt"/>
          <a:ea typeface="PF Din Text Cond Pro"/>
          <a:cs typeface="PF Din Text Cond Pro"/>
        </a:defRPr>
      </a:lvl2pPr>
      <a:lvl3pPr marL="263129" indent="-127397" algn="l" defTabSz="685800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/>
        <a:buChar char="•"/>
        <a:defRPr sz="1200">
          <a:solidFill>
            <a:schemeClr val="tx1"/>
          </a:solidFill>
          <a:latin typeface="+mn-lt"/>
          <a:ea typeface="PF Din Text Cond Pro"/>
          <a:cs typeface="PF Din Text Cond Pro"/>
        </a:defRPr>
      </a:lvl3pPr>
      <a:lvl4pPr marL="1200150" indent="-171450" algn="l" defTabSz="685800">
        <a:spcBef>
          <a:spcPts val="0"/>
        </a:spcBef>
        <a:buFont typeface="Arial"/>
        <a:buChar char="–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spcBef>
          <a:spcPts val="0"/>
        </a:spcBef>
        <a:buFont typeface="Arial"/>
        <a:buChar char="»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osseti-sz.ru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43608" y="2348880"/>
            <a:ext cx="5760640" cy="1329595"/>
          </a:xfrm>
        </p:spPr>
        <p:txBody>
          <a:bodyPr/>
          <a:lstStyle/>
          <a:p>
            <a:pPr>
              <a:defRPr/>
            </a:pPr>
            <a:r>
              <a:rPr lang="ru-RU">
                <a:latin typeface="Calibri Light"/>
                <a:ea typeface="Calibri Light"/>
                <a:cs typeface="Calibri Light"/>
              </a:rPr>
              <a:t>КОНСОЛИДИРОВАННЫЕ ФИНАНСОВЫЕ</a:t>
            </a:r>
            <a:r>
              <a:rPr lang="en-US">
                <a:latin typeface="Calibri Light"/>
                <a:ea typeface="Calibri Light"/>
                <a:cs typeface="Calibri Light"/>
              </a:rPr>
              <a:t> </a:t>
            </a:r>
            <a:r>
              <a:rPr lang="ru-RU">
                <a:latin typeface="Calibri Light"/>
                <a:ea typeface="Calibri Light"/>
                <a:cs typeface="Calibri Light"/>
              </a:rPr>
              <a:t>РЕЗУЛЬТАТЫ ПО МСФО ГРУППЫ КОМПАНИЙ ПАО «РОССЕТИ СЕВЕРО-ЗАПАД» </a:t>
            </a:r>
            <a:br>
              <a:rPr lang="en-US">
                <a:latin typeface="Calibri Light"/>
                <a:ea typeface="Calibri Light"/>
                <a:cs typeface="Calibri Light"/>
              </a:rPr>
            </a:br>
            <a:r>
              <a:rPr lang="ru-RU">
                <a:latin typeface="Calibri Light"/>
                <a:ea typeface="Calibri Light"/>
                <a:cs typeface="Calibri Light"/>
              </a:rPr>
              <a:t>ЗА 2025 ГОД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 bwMode="auto">
          <a:xfrm>
            <a:off x="3208383" y="5733256"/>
            <a:ext cx="1645401" cy="269875"/>
          </a:xfrm>
        </p:spPr>
        <p:txBody>
          <a:bodyPr/>
          <a:lstStyle/>
          <a:p>
            <a:pPr>
              <a:defRPr/>
            </a:pPr>
            <a:r>
              <a:rPr lang="ru-RU">
                <a:latin typeface="Calibri Light"/>
                <a:ea typeface="Calibri Light"/>
                <a:cs typeface="Calibri Light"/>
              </a:rPr>
              <a:t>     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 bwMode="auto">
          <a:xfrm>
            <a:off x="3203848" y="5733256"/>
            <a:ext cx="1152127" cy="269875"/>
          </a:xfrm>
        </p:spPr>
        <p:txBody>
          <a:bodyPr/>
          <a:lstStyle/>
          <a:p>
            <a:pPr algn="ctr">
              <a:defRPr/>
            </a:pPr>
            <a:r>
              <a:rPr lang="ru-RU" sz="1000" b="1">
                <a:latin typeface="Calibri Light"/>
                <a:ea typeface="Calibri Light"/>
                <a:cs typeface="Calibri Light"/>
              </a:rPr>
              <a:t>Апрель 2026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427984" y="5733256"/>
            <a:ext cx="1440160" cy="269875"/>
          </a:xfrm>
        </p:spPr>
        <p:txBody>
          <a:bodyPr/>
          <a:lstStyle/>
          <a:p>
            <a:pPr algn="ctr">
              <a:defRPr/>
            </a:pPr>
            <a:r>
              <a:rPr lang="ru-RU" sz="1000" b="1">
                <a:latin typeface="Calibri Light"/>
                <a:ea typeface="Calibri Light"/>
                <a:cs typeface="Calibri Light"/>
              </a:rPr>
              <a:t>САНКТ-ПЕТЕРБУРГ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/>
          <p:cNvGraphicFramePr>
            <a:graphicFrameLocks/>
          </p:cNvGraphicFramePr>
          <p:nvPr/>
        </p:nvGraphicFramePr>
        <p:xfrm>
          <a:off x="4814458" y="4253281"/>
          <a:ext cx="3991034" cy="233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Прямоугольник 28"/>
          <p:cNvSpPr/>
          <p:nvPr/>
        </p:nvSpPr>
        <p:spPr bwMode="auto">
          <a:xfrm>
            <a:off x="7073191" y="5131830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srgbClr val="C0504D"/>
                </a:solidFill>
                <a:latin typeface="Calibri Light"/>
                <a:ea typeface="Calibri Light"/>
                <a:cs typeface="Calibri Light"/>
              </a:rPr>
              <a:t> </a:t>
            </a:r>
            <a:endParaRPr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412904" y="4171154"/>
          <a:ext cx="3991035" cy="24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Прямоугольник 27"/>
          <p:cNvSpPr/>
          <p:nvPr/>
        </p:nvSpPr>
        <p:spPr bwMode="auto">
          <a:xfrm>
            <a:off x="6809975" y="5061977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srgbClr val="C0504D"/>
                </a:solidFill>
                <a:latin typeface="Calibri Light"/>
                <a:ea typeface="Calibri Light"/>
                <a:cs typeface="Calibri Light"/>
              </a:rPr>
              <a:t> 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3275856" y="5471380"/>
            <a:ext cx="457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-1 000</a:t>
            </a:r>
            <a:endParaRPr/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/>
        </p:nvGraphicFramePr>
        <p:xfrm>
          <a:off x="735236" y="1251893"/>
          <a:ext cx="3695853" cy="22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5" name="Группа 34"/>
          <p:cNvGrpSpPr/>
          <p:nvPr/>
        </p:nvGrpSpPr>
        <p:grpSpPr bwMode="auto">
          <a:xfrm>
            <a:off x="2139363" y="1539153"/>
            <a:ext cx="920469" cy="521695"/>
            <a:chOff x="2687164" y="2027181"/>
            <a:chExt cx="920469" cy="521695"/>
          </a:xfrm>
        </p:grpSpPr>
        <p:cxnSp>
          <p:nvCxnSpPr>
            <p:cNvPr id="36" name="Прямая со стрелкой 35"/>
            <p:cNvCxnSpPr>
              <a:cxnSpLocks/>
            </p:cNvCxnSpPr>
            <p:nvPr/>
          </p:nvCxnSpPr>
          <p:spPr bwMode="auto">
            <a:xfrm flipV="1">
              <a:off x="2687164" y="2242704"/>
              <a:ext cx="920469" cy="11575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Овал 40"/>
            <p:cNvSpPr/>
            <p:nvPr/>
          </p:nvSpPr>
          <p:spPr bwMode="auto">
            <a:xfrm>
              <a:off x="2800218" y="2027181"/>
              <a:ext cx="560245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 Light"/>
                <a:ea typeface="Calibri Light"/>
                <a:cs typeface="Calibri Light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 bwMode="auto">
            <a:xfrm>
              <a:off x="2687164" y="2193802"/>
              <a:ext cx="820690" cy="2299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200" b="1"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+37,5%</a:t>
              </a:r>
              <a:endParaRPr/>
            </a:p>
          </p:txBody>
        </p:sp>
      </p:grpSp>
      <p:sp>
        <p:nvSpPr>
          <p:cNvPr id="5" name="TextBox 4"/>
          <p:cNvSpPr txBox="1"/>
          <p:nvPr/>
        </p:nvSpPr>
        <p:spPr bwMode="auto">
          <a:xfrm>
            <a:off x="4868182" y="1508765"/>
            <a:ext cx="3908822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 defTabSz="457200">
              <a:defRPr/>
            </a:pPr>
            <a:r>
              <a:rPr lang="ru-RU" sz="1050">
                <a:latin typeface="Calibri Light"/>
                <a:ea typeface="Calibri Light"/>
                <a:cs typeface="Calibri Light"/>
              </a:rPr>
              <a:t>Показатель EBITDA составил 14 039 млн руб., что выше на 3 829 млн руб., или на 37,5% по сравнению с 2024 годом. Основной причиной  роста EBITDA в 2025 году по сравнению с 2024 годом является рост выручки опережающими темпами по сравнению с операционными расходами. Наибольшее влияние на улучшение показателя EBITDA относительного 2024 года оказало увеличение выручки по передаче электроэнергии и прочих доходов.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3484" y="91712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>
                <a:latin typeface="Calibri Light"/>
                <a:ea typeface="Calibri Light"/>
                <a:cs typeface="Calibri Light"/>
              </a:rPr>
              <a:t>EBITDA</a:t>
            </a:r>
            <a:r>
              <a:rPr lang="ru-RU" sz="1600" b="1">
                <a:latin typeface="Calibri Light"/>
                <a:ea typeface="Calibri Light"/>
                <a:cs typeface="Calibri Light"/>
              </a:rPr>
              <a:t>, МЛН РУБ.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871523" y="895078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КЛЮЧЕВЫЕ ФАКТОРЫ ИЗМЕНЕНИЯ </a:t>
            </a:r>
            <a:r>
              <a:rPr lang="en-US" sz="1600" b="1">
                <a:latin typeface="Calibri Light"/>
                <a:ea typeface="Calibri Light"/>
                <a:cs typeface="Calibri Light"/>
              </a:rPr>
              <a:t>EBITDA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4752" y="3595065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ФОРМИРОВАНИЕ ПРИБЫЛИ ЗА</a:t>
            </a:r>
            <a:endParaRPr/>
          </a:p>
          <a:p>
            <a:pPr>
              <a:defRPr/>
            </a:pPr>
            <a:r>
              <a:rPr lang="en-US" sz="1600" b="1">
                <a:latin typeface="Calibri Light"/>
                <a:ea typeface="Calibri Light"/>
                <a:cs typeface="Calibri Light"/>
              </a:rPr>
              <a:t>2</a:t>
            </a:r>
            <a:r>
              <a:rPr lang="ru-RU" sz="1600" b="1">
                <a:latin typeface="Calibri Light"/>
                <a:ea typeface="Calibri Light"/>
                <a:cs typeface="Calibri Light"/>
              </a:rPr>
              <a:t>025 ГОД, МЛН РУБ</a:t>
            </a:r>
            <a:r>
              <a:rPr lang="en-US" sz="1600" b="1">
                <a:latin typeface="Calibri Light"/>
                <a:ea typeface="Calibri Light"/>
                <a:cs typeface="Calibri Light"/>
              </a:rPr>
              <a:t>.</a:t>
            </a:r>
            <a:endParaRPr lang="ru-RU" sz="1600" b="1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842791" y="3573016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ФИНАНСОВЫЙ РЕЗУЛЬТАТ, МЛН РУБ.</a:t>
            </a:r>
            <a:endParaRPr/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chemeClr val="bg1"/>
                </a:solidFill>
                <a:latin typeface="Calibri Light"/>
                <a:cs typeface="Calibri Light"/>
              </a:rPr>
              <a:t>EBITDA </a:t>
            </a: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И ФОРМИРОВАНИЕ ПРИБЫЛИ</a:t>
            </a:r>
            <a:endParaRPr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6380761" y="5411345"/>
            <a:ext cx="858428" cy="521698"/>
            <a:chOff x="3234965" y="2515209"/>
            <a:chExt cx="858406" cy="521695"/>
          </a:xfrm>
        </p:grpSpPr>
        <p:cxnSp>
          <p:nvCxnSpPr>
            <p:cNvPr id="3" name="Прямая со стрелкой 2"/>
            <p:cNvCxnSpPr>
              <a:cxnSpLocks/>
            </p:cNvCxnSpPr>
            <p:nvPr/>
          </p:nvCxnSpPr>
          <p:spPr bwMode="auto">
            <a:xfrm flipV="1">
              <a:off x="3234965" y="2658836"/>
              <a:ext cx="858406" cy="25292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" name="Овал 3"/>
            <p:cNvSpPr/>
            <p:nvPr/>
          </p:nvSpPr>
          <p:spPr bwMode="auto">
            <a:xfrm>
              <a:off x="3348019" y="2515209"/>
              <a:ext cx="560245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 Light"/>
                <a:ea typeface="Calibri Light"/>
                <a:cs typeface="Calibri Light"/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3234965" y="2681830"/>
              <a:ext cx="820690" cy="2299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534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200" b="1"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+188,5%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94876381" name="Диаграмма 1094876380"/>
          <p:cNvGraphicFramePr>
            <a:graphicFrameLocks/>
          </p:cNvGraphicFramePr>
          <p:nvPr/>
        </p:nvGraphicFramePr>
        <p:xfrm>
          <a:off x="679508" y="4389357"/>
          <a:ext cx="3864961" cy="237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9539" y="990399"/>
          <a:ext cx="4212459" cy="2674154"/>
        </p:xfrm>
        <a:graphic>
          <a:graphicData uri="http://schemas.openxmlformats.org/drawingml/2006/table">
            <a:tbl>
              <a:tblPr/>
              <a:tblGrid>
                <a:gridCol w="199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960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0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  <a:round/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2024</a:t>
                      </a:r>
                      <a:endParaRPr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  <a:round/>
                    </a:lnT>
                    <a:lnB w="12700" algn="ctr">
                      <a:solidFill>
                        <a:srgbClr val="4F81BD"/>
                      </a:solidFill>
                      <a:round/>
                    </a:lnB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2025</a:t>
                      </a:r>
                      <a:endParaRPr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Изменение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4F81BD"/>
                      </a:solidFill>
                      <a:round/>
                    </a:lnT>
                    <a:lnB w="12700" algn="ctr">
                      <a:noFill/>
                      <a:round/>
                    </a:lnB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5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B w="12700" algn="ctr">
                      <a:solidFill>
                        <a:schemeClr val="accent1"/>
                      </a:solidFill>
                      <a:round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B w="12700" algn="ctr">
                      <a:solidFill>
                        <a:schemeClr val="accent1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млн руб.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  <a:round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%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noFill/>
                      <a:round/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1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ФИНАНСИРОВАНИЕ ИП, </a:t>
                      </a:r>
                      <a:b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</a:b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всего с НДС</a:t>
                      </a:r>
                      <a:endParaRPr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0" marR="0" marT="0" marB="0" anchor="ctr">
                    <a:lnL w="12700" algn="ctr">
                      <a:noFill/>
                      <a:round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9 881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4F81B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10 700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+819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4F81B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+8</a:t>
                      </a: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,3</a:t>
                      </a:r>
                      <a:r>
                        <a:rPr lang="en-US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%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5443" marR="5443" marT="5443" marB="0" anchor="ctr">
                    <a:lnL w="12700" algn="ctr">
                      <a:noFill/>
                      <a:round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Собственные средства</a:t>
                      </a:r>
                      <a:endParaRPr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8 467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8 656</a:t>
                      </a:r>
                      <a:endParaRPr/>
                    </a:p>
                  </a:txBody>
                  <a:tcPr marL="6350" marR="6350" marT="6350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+189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+2,2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6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Прибыль, направляемая на инвестиции</a:t>
                      </a:r>
                      <a:endParaRPr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4 386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3 499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-887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-20,2%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Амортизация</a:t>
                      </a:r>
                      <a:endParaRPr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2 890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4 356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+1 466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+50,7%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4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Возврат НДС</a:t>
                      </a:r>
                      <a:endParaRPr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85725" marR="0" marT="0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427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  <a:round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175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-252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-59,0%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4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Прочие собственные средства</a:t>
                      </a:r>
                      <a:endParaRPr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85725" marR="0" marT="0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764</a:t>
                      </a:r>
                      <a:endParaRPr lang="ru-RU" sz="1000" b="0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  <a:round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626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-138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-18,1%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Привлеченные средства</a:t>
                      </a:r>
                      <a:endParaRPr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1 413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2 045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+632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+44,7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  <a:round/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 bwMode="auto">
          <a:xfrm>
            <a:off x="6955994" y="5351130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srgbClr val="C0504D"/>
                </a:solidFill>
                <a:latin typeface="Calibri Light"/>
                <a:ea typeface="Calibri Light"/>
                <a:cs typeface="Calibri Light"/>
              </a:rPr>
              <a:t> </a:t>
            </a:r>
            <a:endParaRPr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9" name="Объект 12"/>
          <p:cNvSpPr txBox="1"/>
          <p:nvPr/>
        </p:nvSpPr>
        <p:spPr bwMode="auto">
          <a:xfrm>
            <a:off x="4703499" y="1538021"/>
            <a:ext cx="3908822" cy="1838061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>
                <a:latin typeface="Calibri Light"/>
                <a:ea typeface="Calibri Light"/>
                <a:cs typeface="Calibri Light"/>
              </a:rPr>
              <a:t>Финансирование инвестиционной программы за 2025 г. увеличилось на 819 млн руб. или на 8,3</a:t>
            </a:r>
            <a:r>
              <a:rPr lang="ru-RU">
                <a:solidFill>
                  <a:schemeClr val="accent3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>
                <a:latin typeface="Calibri Light"/>
                <a:ea typeface="Calibri Light"/>
                <a:cs typeface="Calibri Light"/>
              </a:rPr>
              <a:t>% относительно  2024 г.</a:t>
            </a:r>
            <a:endParaRPr lang="ru-RU"/>
          </a:p>
          <a:p>
            <a:pPr marL="90488" marR="0" lvl="2" indent="-90488" algn="just"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>
                <a:latin typeface="Calibri Light"/>
                <a:ea typeface="Calibri Light"/>
                <a:cs typeface="Calibri Light"/>
              </a:rPr>
              <a:t>Изменение источников  финансирования за 2025 г. относительно 2024 г.:</a:t>
            </a:r>
            <a:endParaRPr lang="ru-RU"/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>
                <a:latin typeface="Calibri Light"/>
                <a:ea typeface="Calibri Light"/>
                <a:cs typeface="Calibri Light"/>
              </a:rPr>
              <a:t>- Прибыль, направляемая на инвестиции: -887 млн руб. или -20,2%</a:t>
            </a:r>
            <a:endParaRPr/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>
                <a:latin typeface="Calibri Light"/>
                <a:ea typeface="Calibri Light"/>
                <a:cs typeface="Calibri Light"/>
              </a:rPr>
              <a:t>- Амортизация: + 1 466 млн руб. или +50,7 %</a:t>
            </a:r>
            <a:endParaRPr lang="ru-RU"/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>
                <a:latin typeface="Calibri Light"/>
                <a:ea typeface="Calibri Light"/>
                <a:cs typeface="Calibri Light"/>
              </a:rPr>
              <a:t>- Возврат НДС: -252 млн руб. или -59,0 %</a:t>
            </a:r>
            <a:endParaRPr lang="ru-RU"/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>
                <a:latin typeface="Calibri Light"/>
                <a:ea typeface="Calibri Light"/>
                <a:cs typeface="Calibri Light"/>
              </a:rPr>
              <a:t>- Прочие собственные средства:-138 млн руб. или -18,1 %</a:t>
            </a:r>
            <a:endParaRPr lang="ru-RU"/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>
                <a:latin typeface="Calibri Light"/>
                <a:ea typeface="Calibri Light"/>
                <a:cs typeface="Calibri Light"/>
              </a:rPr>
              <a:t>- Привлеченные средства: +632  млн руб. или +44,7%.</a:t>
            </a:r>
            <a:endParaRPr/>
          </a:p>
        </p:txBody>
      </p:sp>
      <p:sp>
        <p:nvSpPr>
          <p:cNvPr id="11" name="object 19"/>
          <p:cNvSpPr/>
          <p:nvPr/>
        </p:nvSpPr>
        <p:spPr bwMode="auto">
          <a:xfrm>
            <a:off x="974994" y="4849391"/>
            <a:ext cx="423445" cy="425331"/>
          </a:xfrm>
          <a:prstGeom prst="rect">
            <a:avLst/>
          </a:prstGeom>
          <a:blipFill>
            <a:blip r:embed="rId3">
              <a:grayscl/>
            </a:blip>
            <a:stretch/>
          </a:blipFill>
          <a:ln>
            <a:noFill/>
          </a:ln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1" i="0" u="none" strike="noStrike" cap="none" spc="0">
              <a:ln w="22225">
                <a:solidFill>
                  <a:srgbClr val="4FC5B5"/>
                </a:solidFill>
                <a:prstDash val="solid"/>
              </a:ln>
              <a:solidFill>
                <a:srgbClr val="4FC5B5">
                  <a:lumMod val="40000"/>
                  <a:lumOff val="60000"/>
                </a:srgbClr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ИНВЕСТИЦИОННАЯ ПРОГРАММА: ИСТОЧНИКИ ФИНАНСИРОВАНИЯ 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703498" y="3835334"/>
            <a:ext cx="4028069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cap="all">
                <a:latin typeface="Calibri Light"/>
                <a:ea typeface="Calibri Light"/>
                <a:cs typeface="Calibri Light"/>
              </a:rPr>
              <a:t>Финансирование ипР по направлениям за 2025 год</a:t>
            </a:r>
            <a:endParaRPr lang="ru-RU" sz="16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59538" y="3855052"/>
            <a:ext cx="4212459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defRPr/>
            </a:pPr>
            <a:r>
              <a:rPr lang="ru-RU" sz="1600" b="1" cap="all">
                <a:latin typeface="Calibri Light"/>
                <a:ea typeface="Calibri Light"/>
                <a:cs typeface="Calibri Light"/>
              </a:rPr>
              <a:t>Ввод мощности (мва)</a:t>
            </a:r>
            <a:endParaRPr lang="ru-RU" sz="16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688590" y="990398"/>
            <a:ext cx="4028069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cap="all">
                <a:latin typeface="Calibri Light"/>
                <a:ea typeface="Calibri Light"/>
                <a:cs typeface="Calibri Light"/>
              </a:rPr>
              <a:t>Основные источники финансирования ИП</a:t>
            </a:r>
            <a:endParaRPr lang="ru-RU" sz="1400"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726468" y="4251442"/>
          <a:ext cx="5292077" cy="25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85148" y="1408456"/>
          <a:ext cx="4568488" cy="201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955995" y="5195920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srgbClr val="C0504D"/>
                </a:solidFill>
                <a:latin typeface="Calibri Light"/>
                <a:ea typeface="Calibri Light"/>
                <a:cs typeface="Calibri Light"/>
              </a:rPr>
              <a:t> </a:t>
            </a:r>
            <a:endParaRPr/>
          </a:p>
        </p:txBody>
      </p:sp>
      <p:sp>
        <p:nvSpPr>
          <p:cNvPr id="50" name="TextBox 49"/>
          <p:cNvSpPr txBox="1"/>
          <p:nvPr/>
        </p:nvSpPr>
        <p:spPr bwMode="auto">
          <a:xfrm>
            <a:off x="465517" y="3341347"/>
            <a:ext cx="26424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1" u="none" strike="noStrike" cap="none" spc="0">
                <a:ln>
                  <a:noFill/>
                </a:ln>
                <a:latin typeface="Calibri Light"/>
                <a:ea typeface="Calibri Light"/>
                <a:cs typeface="Calibri Light"/>
              </a:rPr>
              <a:t>* </a:t>
            </a:r>
            <a:r>
              <a:rPr lang="ru-RU" sz="900" i="1">
                <a:latin typeface="Calibri Light"/>
                <a:ea typeface="Calibri Light"/>
                <a:cs typeface="Calibri Light"/>
              </a:rPr>
              <a:t>включая обязательства по аренде</a:t>
            </a:r>
            <a:endParaRPr lang="ru-RU" sz="900" b="0" i="1" u="none" strike="noStrike" cap="none" spc="0">
              <a:ln>
                <a:noFill/>
              </a:ln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4729533" y="6219000"/>
            <a:ext cx="376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1" u="none" strike="noStrike" cap="none" spc="0">
                <a:ln>
                  <a:noFill/>
                </a:ln>
                <a:latin typeface="Calibri Light"/>
                <a:ea typeface="Calibri Light"/>
                <a:cs typeface="Calibri Light"/>
              </a:rPr>
              <a:t>** Без обязательств по аренде и процентов по кредитам и займам.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844201" y="917126"/>
            <a:ext cx="3845137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cap="all">
                <a:latin typeface="Calibri Light"/>
                <a:ea typeface="Calibri Light"/>
                <a:cs typeface="Calibri Light"/>
              </a:rPr>
              <a:t>Кредитный рейтинг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867602" y="4045104"/>
            <a:ext cx="3845137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defRPr/>
            </a:pPr>
            <a:r>
              <a:rPr lang="ru-RU" sz="1400" b="1" cap="all">
                <a:latin typeface="Calibri Light"/>
                <a:ea typeface="Calibri Light"/>
                <a:cs typeface="Calibri Light"/>
              </a:rPr>
              <a:t>долговоЙ портфелЬ на 31.12.2025 по сроку погашения</a:t>
            </a:r>
            <a:r>
              <a:rPr lang="en-US" sz="1400" b="1" cap="all">
                <a:latin typeface="Calibri Light"/>
                <a:ea typeface="Calibri Light"/>
                <a:cs typeface="Calibri Light"/>
              </a:rPr>
              <a:t>,</a:t>
            </a:r>
            <a:r>
              <a:rPr lang="ru-RU" sz="1400" b="1" cap="all">
                <a:latin typeface="Calibri Light"/>
                <a:ea typeface="Calibri Light"/>
                <a:cs typeface="Calibri Light"/>
              </a:rPr>
              <a:t>**</a:t>
            </a:r>
            <a:r>
              <a:rPr lang="en-US" sz="1400" b="1" cap="all">
                <a:latin typeface="Calibri Light"/>
                <a:ea typeface="Calibri Light"/>
                <a:cs typeface="Calibri Light"/>
              </a:rPr>
              <a:t> </a:t>
            </a:r>
            <a:r>
              <a:rPr lang="ru-RU" sz="1400" b="1" cap="all">
                <a:latin typeface="Calibri Light"/>
                <a:ea typeface="Calibri Light"/>
                <a:cs typeface="Calibri Light"/>
              </a:rPr>
              <a:t>млн руб.</a:t>
            </a:r>
            <a:endParaRPr/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КРЕДИТНЫЙ ПОРТФЕЛЬ ГРУППЫ КОМПАНИЙ ПО ИТОГАМ 2025 ГОДА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026575" y="1345135"/>
            <a:ext cx="547912" cy="143579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endParaRPr lang="ru-RU" sz="1400">
              <a:solidFill>
                <a:schemeClr val="tx1"/>
              </a:solidFill>
              <a:latin typeface="Arial Narrow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93484" y="917127"/>
            <a:ext cx="4031261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defRPr/>
            </a:pPr>
            <a:r>
              <a:rPr lang="ru-RU" sz="1400" b="1" cap="all">
                <a:latin typeface="Calibri Light"/>
                <a:ea typeface="Calibri Light"/>
                <a:cs typeface="Calibri Light"/>
              </a:rPr>
              <a:t>Соотношение долга (млн руб.) к </a:t>
            </a:r>
            <a:r>
              <a:rPr lang="en-US" sz="1400" b="1" cap="all">
                <a:latin typeface="Calibri Light"/>
                <a:ea typeface="Calibri Light"/>
                <a:cs typeface="Calibri Light"/>
              </a:rPr>
              <a:t>EBITDA</a:t>
            </a:r>
            <a:endParaRPr/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464481" y="4395739"/>
          <a:ext cx="4215479" cy="217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бъект 12"/>
          <p:cNvSpPr txBox="1"/>
          <p:nvPr/>
        </p:nvSpPr>
        <p:spPr bwMode="auto">
          <a:xfrm>
            <a:off x="4816509" y="1862165"/>
            <a:ext cx="3873234" cy="865643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Calibri Light"/>
                <a:ea typeface="Calibri Light"/>
                <a:cs typeface="Calibri Light"/>
              </a:rPr>
              <a:t>22.07.20</a:t>
            </a:r>
            <a:r>
              <a:rPr lang="ru-RU">
                <a:latin typeface="Calibri Light"/>
                <a:ea typeface="Calibri Light"/>
                <a:cs typeface="Calibri Light"/>
              </a:rPr>
              <a:t>25</a:t>
            </a:r>
            <a:r>
              <a:rPr lang="ru-RU" sz="1200" b="0" i="0" u="none" strike="noStrike" cap="none" spc="0">
                <a:ln>
                  <a:noFill/>
                </a:ln>
                <a:latin typeface="Calibri Light"/>
                <a:ea typeface="Calibri Light"/>
                <a:cs typeface="Calibri Light"/>
              </a:rPr>
              <a:t> Аналитическое Кредитное Рейтинговое Агентство (АКРА) подтвердило кредитный рейтинг </a:t>
            </a:r>
            <a:br>
              <a:rPr lang="ru-RU" sz="1200" b="0" i="0" u="none" strike="noStrike" cap="none" spc="0">
                <a:ln>
                  <a:noFill/>
                </a:ln>
                <a:latin typeface="Calibri Light"/>
                <a:ea typeface="Calibri Light"/>
                <a:cs typeface="Calibri Light"/>
              </a:rPr>
            </a:br>
            <a:r>
              <a:rPr lang="ru-RU" sz="1200" b="0" i="0" u="none" strike="noStrike" cap="none" spc="0">
                <a:ln>
                  <a:noFill/>
                </a:ln>
                <a:latin typeface="Calibri Light"/>
                <a:ea typeface="Calibri Light"/>
                <a:cs typeface="Calibri Light"/>
              </a:rPr>
              <a:t>ПАО «Россети Северо-Запад» на уровне АА+(RU), прогноз «Стабильный».</a:t>
            </a:r>
            <a:endParaRPr lang="ru-RU" sz="900" b="0" i="0" u="none" strike="noStrike" cap="none" spc="0">
              <a:ln>
                <a:noFill/>
              </a:ln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42791" y="1481943"/>
          <a:ext cx="3873870" cy="38022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2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defRPr/>
                      </a:pPr>
                      <a:endParaRPr lang="ru-RU" sz="1200" b="0">
                        <a:solidFill>
                          <a:prstClr val="black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429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AA+(RU)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429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4"/>
          <a:srcRect l="18072" t="80550" r="61711" b="11834"/>
          <a:stretch/>
        </p:blipFill>
        <p:spPr bwMode="auto">
          <a:xfrm>
            <a:off x="4842791" y="1553847"/>
            <a:ext cx="1186886" cy="308318"/>
          </a:xfrm>
          <a:prstGeom prst="rect">
            <a:avLst/>
          </a:prstGeom>
          <a:ln>
            <a:noFill/>
          </a:ln>
        </p:spPr>
      </p:pic>
      <p:sp>
        <p:nvSpPr>
          <p:cNvPr id="8" name="Объект 12"/>
          <p:cNvSpPr txBox="1"/>
          <p:nvPr/>
        </p:nvSpPr>
        <p:spPr bwMode="auto">
          <a:xfrm>
            <a:off x="4816509" y="3112779"/>
            <a:ext cx="3900151" cy="708225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200">
                <a:latin typeface="Calibri Light"/>
                <a:ea typeface="Calibri Light"/>
                <a:cs typeface="Calibri Light"/>
              </a:rPr>
              <a:t>25.11.2025 Рейтинговое агентство «Эксперт РА» </a:t>
            </a:r>
            <a:r>
              <a:rPr lang="ru-RU" sz="1200" b="1">
                <a:latin typeface="Calibri Light"/>
                <a:ea typeface="Calibri Light"/>
                <a:cs typeface="Calibri Light"/>
              </a:rPr>
              <a:t>повысило </a:t>
            </a:r>
            <a:r>
              <a:rPr lang="ru-RU" sz="1200">
                <a:latin typeface="Calibri Light"/>
                <a:ea typeface="Calibri Light"/>
                <a:cs typeface="Calibri Light"/>
              </a:rPr>
              <a:t>рейтинг кредитоспособности нефинансовой компании                  ПАО «Россети Северо-Запад» до уровня ruAA+, прогноз                 по рейтингу – стабильный.</a:t>
            </a:r>
            <a:endParaRPr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42791" y="2727807"/>
          <a:ext cx="3873870" cy="35185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8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defRPr/>
                      </a:pPr>
                      <a:endParaRPr lang="ru-RU" sz="1200" b="0">
                        <a:solidFill>
                          <a:prstClr val="black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uAA+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429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10" descr="Изображение логотипа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842791" y="2700318"/>
            <a:ext cx="1476862" cy="381267"/>
          </a:xfrm>
          <a:prstGeom prst="rect">
            <a:avLst/>
          </a:prstGeom>
          <a:noFill/>
        </p:spPr>
      </p:pic>
      <p:sp>
        <p:nvSpPr>
          <p:cNvPr id="16" name="Объект 12"/>
          <p:cNvSpPr txBox="1"/>
          <p:nvPr/>
        </p:nvSpPr>
        <p:spPr bwMode="auto">
          <a:xfrm>
            <a:off x="393484" y="3624926"/>
            <a:ext cx="4031261" cy="3188450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>
              <a:spcBef>
                <a:spcPts val="0"/>
              </a:spcBef>
              <a:buClrTx/>
              <a:buSzTx/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Показатель Долг/EBITDA по итогам 2025 г. снизился на 0,2                  по сравнению с показателем Долг/EBITDA по итогам </a:t>
            </a:r>
            <a:br>
              <a:rPr lang="ru-RU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</a:br>
            <a:r>
              <a:rPr lang="ru-RU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2024 г. и составил 1,3. </a:t>
            </a:r>
            <a:r>
              <a:rPr lang="ru-RU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Снижение соотношения Долг/EBITDA обусловлено ростом показателя EBITDA.</a:t>
            </a:r>
            <a:endParaRPr lang="ru-RU">
              <a:solidFill>
                <a:srgbClr val="000000"/>
              </a:solidFill>
            </a:endParaRPr>
          </a:p>
          <a:p>
            <a:pPr marL="90488" marR="0" lvl="2" indent="-90488" algn="just" defTabSz="457200">
              <a:spcBef>
                <a:spcPts val="0"/>
              </a:spcBef>
              <a:buClrTx/>
              <a:buSzTx/>
              <a:defRPr/>
            </a:pPr>
            <a:r>
              <a:rPr lang="ru-RU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Задолженность по кредитам и займам на конец отчетного периода (без учета обязательств по аренде и процентов                     по кредитам и займам) составила 16 320</a:t>
            </a:r>
            <a:r>
              <a:rPr lang="en-US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млн руб., в том числе:</a:t>
            </a:r>
            <a:endParaRPr lang="ru-RU">
              <a:solidFill>
                <a:srgbClr val="000000"/>
              </a:solidFill>
            </a:endParaRPr>
          </a:p>
          <a:p>
            <a:pPr marL="177800" marR="0" lvl="2" indent="0" algn="just" defTabSz="457200">
              <a:spcBef>
                <a:spcPts val="0"/>
              </a:spcBef>
              <a:buClrTx/>
              <a:buSzTx/>
              <a:buNone/>
              <a:defRPr/>
            </a:pPr>
            <a:r>
              <a:rPr lang="ru-RU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- долгосрочные кредиты и займы – 8 072 млн руб., что составляет 49,5% в структуре долгового портфеля Общества;</a:t>
            </a:r>
            <a:endParaRPr lang="ru-RU">
              <a:solidFill>
                <a:srgbClr val="000000"/>
              </a:solidFill>
            </a:endParaRPr>
          </a:p>
          <a:p>
            <a:pPr marL="177800" marR="0" lvl="2" indent="0" algn="just" defTabSz="457200">
              <a:spcBef>
                <a:spcPts val="0"/>
              </a:spcBef>
              <a:buClrTx/>
              <a:buSzTx/>
              <a:buNone/>
              <a:defRPr/>
            </a:pPr>
            <a:r>
              <a:rPr lang="ru-RU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- краткосрочные кредиты и займы – 8 248 млн руб., что составляет 50,5% в структуре долгового портфеля Общества.</a:t>
            </a:r>
            <a:endParaRPr lang="ru-RU">
              <a:solidFill>
                <a:srgbClr val="000000"/>
              </a:solidFill>
            </a:endParaRPr>
          </a:p>
          <a:p>
            <a:pPr marL="90488" marR="0" lvl="2" indent="-90488" algn="just" defTabSz="457200">
              <a:spcBef>
                <a:spcPts val="0"/>
              </a:spcBef>
              <a:buClrTx/>
              <a:buSzTx/>
              <a:defRPr/>
            </a:pPr>
            <a:r>
              <a:rPr lang="ru-RU">
                <a:latin typeface="Calibri Light"/>
                <a:ea typeface="Calibri Light"/>
                <a:cs typeface="Calibri Light"/>
              </a:rPr>
              <a:t>Сумма задолженности по процентам и купонным выплатам               на 3</a:t>
            </a:r>
            <a:r>
              <a:rPr lang="en-US">
                <a:latin typeface="Calibri Light"/>
                <a:ea typeface="Calibri Light"/>
                <a:cs typeface="Calibri Light"/>
              </a:rPr>
              <a:t>1</a:t>
            </a:r>
            <a:r>
              <a:rPr lang="ru-RU">
                <a:latin typeface="Calibri Light"/>
                <a:ea typeface="Calibri Light"/>
                <a:cs typeface="Calibri Light"/>
              </a:rPr>
              <a:t>.</a:t>
            </a:r>
            <a:r>
              <a:rPr lang="en-US">
                <a:latin typeface="Calibri Light"/>
                <a:ea typeface="Calibri Light"/>
                <a:cs typeface="Calibri Light"/>
              </a:rPr>
              <a:t>12</a:t>
            </a:r>
            <a:r>
              <a:rPr lang="ru-RU">
                <a:latin typeface="Calibri Light"/>
                <a:ea typeface="Calibri Light"/>
                <a:cs typeface="Calibri Light"/>
              </a:rPr>
              <a:t>.2025</a:t>
            </a:r>
            <a:r>
              <a:rPr lang="en-US">
                <a:latin typeface="Calibri Light"/>
                <a:ea typeface="Calibri Light"/>
                <a:cs typeface="Calibri Light"/>
              </a:rPr>
              <a:t> </a:t>
            </a:r>
            <a:r>
              <a:rPr lang="ru-RU">
                <a:latin typeface="Calibri Light"/>
                <a:ea typeface="Calibri Light"/>
                <a:cs typeface="Calibri Light"/>
              </a:rPr>
              <a:t>составила </a:t>
            </a:r>
            <a:r>
              <a:rPr lang="en-US">
                <a:latin typeface="Calibri Light"/>
                <a:ea typeface="Calibri Light"/>
                <a:cs typeface="Calibri Light"/>
              </a:rPr>
              <a:t>1</a:t>
            </a:r>
            <a:r>
              <a:rPr lang="ru-RU">
                <a:latin typeface="Calibri Light"/>
                <a:ea typeface="Calibri Light"/>
                <a:cs typeface="Calibri Light"/>
              </a:rPr>
              <a:t>76  млн руб. 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3097191" y="3068960"/>
            <a:ext cx="6046809" cy="3789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622034" y="3553223"/>
            <a:ext cx="5498561" cy="764312"/>
          </a:xfrm>
        </p:spPr>
        <p:txBody>
          <a:bodyPr/>
          <a:lstStyle/>
          <a:p>
            <a:pPr>
              <a:defRPr/>
            </a:pPr>
            <a:r>
              <a:rPr lang="ru-RU" sz="1400">
                <a:latin typeface="Calibri Light"/>
                <a:ea typeface="Calibri Light"/>
                <a:cs typeface="Calibri Light"/>
              </a:rPr>
              <a:t>Контактная информация:</a:t>
            </a:r>
            <a:endParaRPr/>
          </a:p>
          <a:p>
            <a:pPr>
              <a:defRPr/>
            </a:pPr>
            <a:endParaRPr lang="ru-RU" sz="1400">
              <a:latin typeface="Calibri Light"/>
              <a:ea typeface="Calibri Light"/>
              <a:cs typeface="Calibri Light"/>
            </a:endParaRPr>
          </a:p>
          <a:p>
            <a:pPr>
              <a:defRPr/>
            </a:pPr>
            <a:r>
              <a:rPr lang="ru-RU" sz="1400">
                <a:latin typeface="Calibri Light"/>
                <a:ea typeface="Calibri Light"/>
                <a:cs typeface="Calibri Light"/>
              </a:rPr>
              <a:t>Начальник департамента экономики</a:t>
            </a:r>
            <a:endParaRPr/>
          </a:p>
          <a:p>
            <a:pPr>
              <a:defRPr/>
            </a:pPr>
            <a:r>
              <a:rPr lang="ru-RU" sz="1400">
                <a:latin typeface="Calibri Light"/>
                <a:ea typeface="Calibri Light"/>
                <a:cs typeface="Calibri Light"/>
              </a:rPr>
              <a:t>Сидорова Татьяна Александровна</a:t>
            </a:r>
            <a:endParaRPr/>
          </a:p>
          <a:p>
            <a:pPr>
              <a:defRPr/>
            </a:pPr>
            <a:r>
              <a:rPr lang="ru-RU" sz="1400">
                <a:latin typeface="Calibri Light"/>
                <a:ea typeface="Calibri Light"/>
                <a:cs typeface="Calibri Light"/>
              </a:rPr>
              <a:t>sidorova@mrsksevzap.ru</a:t>
            </a:r>
            <a:endParaRPr/>
          </a:p>
          <a:p>
            <a:pPr>
              <a:defRPr/>
            </a:pPr>
            <a:r>
              <a:rPr lang="ru-RU" sz="1400">
                <a:latin typeface="Calibri Light"/>
                <a:ea typeface="Calibri Light"/>
                <a:cs typeface="Calibri Light"/>
              </a:rPr>
              <a:t>(812) 305-1021</a:t>
            </a:r>
            <a:endParaRPr/>
          </a:p>
          <a:p>
            <a:pPr>
              <a:defRPr/>
            </a:pPr>
            <a:endParaRPr lang="ru-RU" sz="1400">
              <a:latin typeface="Calibri Light"/>
              <a:ea typeface="Calibri Light"/>
              <a:cs typeface="Calibri Light"/>
            </a:endParaRPr>
          </a:p>
          <a:p>
            <a:pPr>
              <a:defRPr/>
            </a:pPr>
            <a:r>
              <a:rPr lang="ru-RU" sz="1400">
                <a:latin typeface="Calibri Light"/>
                <a:ea typeface="Calibri Light"/>
                <a:cs typeface="Calibri Light"/>
              </a:rPr>
              <a:t>Начальник департамента корпоративного управления и взаимодействия с акционерами </a:t>
            </a:r>
            <a:endParaRPr/>
          </a:p>
          <a:p>
            <a:pPr>
              <a:defRPr/>
            </a:pPr>
            <a:r>
              <a:rPr lang="ru-RU" sz="1400">
                <a:latin typeface="Calibri Light"/>
                <a:ea typeface="Calibri Light"/>
                <a:cs typeface="Calibri Light"/>
              </a:rPr>
              <a:t>Темнышев Александр Александрович</a:t>
            </a:r>
            <a:endParaRPr/>
          </a:p>
          <a:p>
            <a:pPr>
              <a:defRPr/>
            </a:pPr>
            <a:r>
              <a:rPr lang="ru-RU" sz="1400">
                <a:latin typeface="Calibri Light"/>
                <a:ea typeface="Calibri Light"/>
                <a:cs typeface="Calibri Light"/>
              </a:rPr>
              <a:t>temnyshev@mrsksevzap.ru  </a:t>
            </a:r>
            <a:endParaRPr/>
          </a:p>
          <a:p>
            <a:pPr>
              <a:defRPr/>
            </a:pPr>
            <a:r>
              <a:rPr lang="ru-RU" sz="1400">
                <a:latin typeface="Calibri Light"/>
                <a:ea typeface="Calibri Light"/>
                <a:cs typeface="Calibri Light"/>
              </a:rPr>
              <a:t>(812) 305-1046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7" y="2276291"/>
            <a:ext cx="4067097" cy="430887"/>
          </a:xfrm>
        </p:spPr>
        <p:txBody>
          <a:bodyPr/>
          <a:lstStyle/>
          <a:p>
            <a:pPr marL="0" marR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Спасибо за внимание!</a:t>
            </a:r>
            <a:endParaRPr lang="ru-RU" b="1" i="0" u="none" strike="noStrike" cap="none" spc="0">
              <a:ln>
                <a:noFill/>
              </a:ln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Объект 22"/>
          <p:cNvSpPr txBox="1"/>
          <p:nvPr/>
        </p:nvSpPr>
        <p:spPr bwMode="auto">
          <a:xfrm>
            <a:off x="395536" y="980728"/>
            <a:ext cx="8321124" cy="5399087"/>
          </a:xfrm>
          <a:prstGeom prst="rect">
            <a:avLst/>
          </a:prstGeom>
        </p:spPr>
        <p:txBody>
          <a:bodyPr/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br>
              <a:rPr lang="ru-RU" sz="1700">
                <a:latin typeface="Calibri Light"/>
                <a:ea typeface="Calibri Light"/>
                <a:cs typeface="Calibri Light"/>
              </a:rPr>
            </a:br>
            <a:r>
              <a:rPr lang="ru-RU" sz="1700">
                <a:latin typeface="Calibri Light"/>
                <a:ea typeface="Calibri Light"/>
                <a:cs typeface="Calibri Light"/>
              </a:rPr>
              <a:t>Некоторые заявления в данной презентации могут содержать предположения или прогнозы в отношении предстоящих событий ПАО «Россети Северо-Запад». Мы бы хотели предупредить Вас, что эти заявления являются только предположениями, </a:t>
            </a:r>
            <a:br>
              <a:rPr lang="ru-RU" sz="1700">
                <a:latin typeface="Calibri Light"/>
                <a:ea typeface="Calibri Light"/>
                <a:cs typeface="Calibri Light"/>
              </a:rPr>
            </a:br>
            <a:r>
              <a:rPr lang="ru-RU" sz="1700">
                <a:latin typeface="Calibri Light"/>
                <a:ea typeface="Calibri Light"/>
                <a:cs typeface="Calibri Light"/>
              </a:rPr>
              <a:t>и реальный ход событий или результаты могут существенно отличаться от заявленного.</a:t>
            </a:r>
            <a:endParaRPr/>
          </a:p>
          <a:p>
            <a:pPr algn="just">
              <a:defRPr/>
            </a:pPr>
            <a:r>
              <a:rPr lang="ru-RU" sz="1700">
                <a:latin typeface="Calibri Light"/>
                <a:ea typeface="Calibri Light"/>
                <a:cs typeface="Calibri Light"/>
              </a:rPr>
              <a:t>Мы не намерены пересматривать эти заявления с целью соотнесения их с реальными событиями и обстоятельствами, которые могут возникнуть после вышеуказанной даты, </a:t>
            </a:r>
            <a:br>
              <a:rPr lang="ru-RU" sz="1700">
                <a:latin typeface="Calibri Light"/>
                <a:ea typeface="Calibri Light"/>
                <a:cs typeface="Calibri Light"/>
              </a:rPr>
            </a:br>
            <a:r>
              <a:rPr lang="ru-RU" sz="1700">
                <a:latin typeface="Calibri Light"/>
                <a:ea typeface="Calibri Light"/>
                <a:cs typeface="Calibri Light"/>
              </a:rPr>
              <a:t>а также отражать события, появление которых в настоящий момент не ожидается.</a:t>
            </a:r>
            <a:endParaRPr/>
          </a:p>
          <a:p>
            <a:pPr algn="just">
              <a:defRPr/>
            </a:pPr>
            <a:r>
              <a:rPr lang="ru-RU" sz="1700">
                <a:latin typeface="Calibri Light"/>
                <a:ea typeface="Calibri Light"/>
                <a:cs typeface="Calibri Light"/>
              </a:rPr>
              <a:t>Из-за ряда факторов действительные результаты ПАО «Россети Северо-Запад» могут существенно отличаться от заявленных в наших предположениях и прогнозах; в числе таких факторов могут быть общие экономические условия и многие другие риски, непосредственно связанные с деятельностью ПАО «Россети Северо-Запад».</a:t>
            </a:r>
            <a:endParaRPr/>
          </a:p>
          <a:p>
            <a:pPr>
              <a:defRPr/>
            </a:pPr>
            <a:endParaRPr lang="ru-RU" sz="17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ЗАЯВЛЕНИЕ ОБ ОГРАНИЧЕНИИ ОТВЕТСТВЕННОСТИ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74282" y="1437437"/>
            <a:ext cx="2855047" cy="2211580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 bwMode="auto">
          <a:xfrm>
            <a:off x="4839030" y="850275"/>
            <a:ext cx="4055351" cy="1022197"/>
            <a:chOff x="5694153" y="421583"/>
            <a:chExt cx="2437241" cy="973935"/>
          </a:xfrm>
          <a:noFill/>
        </p:grpSpPr>
        <p:sp>
          <p:nvSpPr>
            <p:cNvPr id="53" name="Прямоугольник 52"/>
            <p:cNvSpPr/>
            <p:nvPr/>
          </p:nvSpPr>
          <p:spPr bwMode="auto">
            <a:xfrm>
              <a:off x="5694153" y="576933"/>
              <a:ext cx="2402379" cy="818585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 Light"/>
                <a:ea typeface="Calibri Light"/>
                <a:cs typeface="Calibri Light"/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835267" y="421583"/>
              <a:ext cx="1296127" cy="8797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i="0" u="none" strike="noStrike" cap="none" spc="0">
                  <a:ln>
                    <a:noFill/>
                  </a:ln>
                  <a:solidFill>
                    <a:schemeClr val="tx2"/>
                  </a:solidFill>
                  <a:latin typeface="Calibri Light"/>
                  <a:ea typeface="Calibri Light"/>
                  <a:cs typeface="Calibri Light"/>
                </a:rPr>
                <a:t>Размер уставного капитала</a:t>
              </a:r>
              <a:endParaRPr/>
            </a:p>
          </p:txBody>
        </p:sp>
        <p:grpSp>
          <p:nvGrpSpPr>
            <p:cNvPr id="55" name="Группа 54"/>
            <p:cNvGrpSpPr/>
            <p:nvPr/>
          </p:nvGrpSpPr>
          <p:grpSpPr bwMode="auto">
            <a:xfrm>
              <a:off x="6005955" y="495172"/>
              <a:ext cx="839252" cy="699817"/>
              <a:chOff x="4107221" y="3055725"/>
              <a:chExt cx="799972" cy="737468"/>
            </a:xfrm>
            <a:grpFill/>
          </p:grpSpPr>
          <p:sp>
            <p:nvSpPr>
              <p:cNvPr id="57" name="Прямоугольник 56"/>
              <p:cNvSpPr/>
              <p:nvPr/>
            </p:nvSpPr>
            <p:spPr bwMode="auto">
              <a:xfrm>
                <a:off x="4107221" y="3055725"/>
                <a:ext cx="799972" cy="5871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3200" b="1" i="0" u="none" strike="noStrike" cap="none" spc="0">
                    <a:ln>
                      <a:noFill/>
                    </a:ln>
                    <a:solidFill>
                      <a:schemeClr val="tx2"/>
                    </a:solidFill>
                    <a:latin typeface="Calibri Light"/>
                    <a:ea typeface="Calibri Light"/>
                    <a:cs typeface="Calibri Light"/>
                  </a:rPr>
                  <a:t>9 579</a:t>
                </a:r>
                <a:endParaRPr/>
              </a:p>
            </p:txBody>
          </p:sp>
          <p:sp>
            <p:nvSpPr>
              <p:cNvPr id="58" name="Прямоугольник 57"/>
              <p:cNvSpPr/>
              <p:nvPr/>
            </p:nvSpPr>
            <p:spPr bwMode="auto">
              <a:xfrm>
                <a:off x="4126169" y="3538250"/>
                <a:ext cx="781024" cy="2549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1050" i="0" u="none" strike="noStrike" cap="none" spc="0">
                    <a:ln>
                      <a:noFill/>
                    </a:ln>
                    <a:solidFill>
                      <a:schemeClr val="tx2"/>
                    </a:solidFill>
                    <a:latin typeface="Calibri Light"/>
                    <a:ea typeface="Calibri Light"/>
                    <a:cs typeface="Calibri Light"/>
                  </a:rPr>
                  <a:t>млн рублей</a:t>
                </a:r>
                <a:endParaRPr/>
              </a:p>
            </p:txBody>
          </p:sp>
        </p:grpSp>
      </p:grpSp>
      <p:sp>
        <p:nvSpPr>
          <p:cNvPr id="60" name="Прямоугольник 59"/>
          <p:cNvSpPr/>
          <p:nvPr/>
        </p:nvSpPr>
        <p:spPr bwMode="auto">
          <a:xfrm>
            <a:off x="5173546" y="3012192"/>
            <a:ext cx="1263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i="0" u="none" strike="noStrike" cap="none" spc="0">
                <a:ln>
                  <a:noFill/>
                </a:ln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Free-float</a:t>
            </a:r>
            <a:endParaRPr lang="ru-RU" b="1" i="0" u="none" strike="noStrike" cap="none" spc="0">
              <a:ln>
                <a:noFill/>
              </a:ln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0" name="Объект 12"/>
          <p:cNvSpPr txBox="1"/>
          <p:nvPr/>
        </p:nvSpPr>
        <p:spPr bwMode="auto">
          <a:xfrm>
            <a:off x="450058" y="1494369"/>
            <a:ext cx="4103630" cy="1944216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>
                <a:latin typeface="Calibri Light"/>
                <a:ea typeface="Calibri Light"/>
                <a:cs typeface="Calibri Light"/>
              </a:rPr>
              <a:t>Россети Северо-Запад – ведущая электросетевая компания Северо-Западного федерального округа России. Основные виды деятельности – оказание услуг по передаче электроэнергии и технологическому присоединению к электрическим сетям. Компания является естественной монополией, в отношении которой осуществляются государственное регулирование и контроль.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080073" y="2530822"/>
            <a:ext cx="1674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0" u="none" strike="noStrike" cap="none" spc="0">
                <a:ln>
                  <a:noFill/>
                </a:ln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30</a:t>
            </a:r>
            <a:r>
              <a:rPr lang="ru-RU" sz="3200" b="1" i="0" u="none" strike="noStrike" cap="none" spc="0">
                <a:ln>
                  <a:noFill/>
                </a:ln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,</a:t>
            </a:r>
            <a:r>
              <a:rPr lang="en-US" sz="3200" b="1" i="0" u="none" strike="noStrike" cap="none" spc="0">
                <a:ln>
                  <a:noFill/>
                </a:ln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22</a:t>
            </a:r>
            <a:r>
              <a:rPr lang="ru-RU" sz="3200" b="1" i="0" u="none" strike="noStrike" cap="none" spc="0">
                <a:ln>
                  <a:noFill/>
                </a:ln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%</a:t>
            </a:r>
            <a:endParaRPr lang="ru-RU" sz="32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3078" y="3576940"/>
            <a:ext cx="4284892" cy="2880320"/>
          </a:xfrm>
          <a:prstGeom prst="rect">
            <a:avLst/>
          </a:prstGeom>
        </p:spPr>
      </p:pic>
      <p:sp>
        <p:nvSpPr>
          <p:cNvPr id="2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О КОМПАНИИ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50058" y="906115"/>
            <a:ext cx="4138578" cy="5830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defRPr/>
            </a:pPr>
            <a:r>
              <a:rPr lang="ru-RU" sz="1600" b="1">
                <a:solidFill>
                  <a:schemeClr val="bg1"/>
                </a:solidFill>
                <a:latin typeface="Calibri Light"/>
                <a:cs typeface="Calibri Light"/>
              </a:rPr>
              <a:t>НАДЕЖНЫЙ ПОСТАВЩИК ЭЛЕКТРОЭНЕРГИИ</a:t>
            </a:r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849386" y="3438585"/>
          <a:ext cx="4118908" cy="3123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46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latin typeface="Calibri Light"/>
                          <a:ea typeface="Calibri Light"/>
                          <a:cs typeface="Calibri Light"/>
                        </a:rPr>
                        <a:t>Дата подтверж</a:t>
                      </a:r>
                      <a:r>
                        <a:rPr lang="en-US" sz="1000" b="1">
                          <a:latin typeface="Calibri Light"/>
                          <a:ea typeface="Calibri Light"/>
                          <a:cs typeface="Calibri Light"/>
                        </a:rPr>
                        <a:t>-</a:t>
                      </a:r>
                      <a:r>
                        <a:rPr lang="ru-RU" sz="1000" b="1">
                          <a:latin typeface="Calibri Light"/>
                          <a:ea typeface="Calibri Light"/>
                          <a:cs typeface="Calibri Light"/>
                        </a:rPr>
                        <a:t>дения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latin typeface="Calibri Light"/>
                          <a:ea typeface="Calibri Light"/>
                          <a:cs typeface="Calibri Light"/>
                        </a:rPr>
                        <a:t>Вид рейтинга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latin typeface="Calibri Light"/>
                          <a:ea typeface="Calibri Light"/>
                          <a:cs typeface="Calibri Light"/>
                        </a:rPr>
                        <a:t>Значение присвоенного рейтинга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latin typeface="Calibri Light"/>
                          <a:ea typeface="Calibri Light"/>
                          <a:cs typeface="Calibri Light"/>
                        </a:rPr>
                        <a:t>Рейтинговое агентство 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22.07.2025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Кредитный рейтинг по национальной шкале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«AA+(RU)», 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прогноз «Стабильный»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00">
                        <a:solidFill>
                          <a:srgbClr val="FF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8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25.11.2025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Кредитный рейтинг по национальной шкале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«ruAA+», 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прогноз «стабильный» 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>
                          <a:latin typeface="Calibri Light"/>
                          <a:ea typeface="Calibri Light"/>
                          <a:cs typeface="Calibri Light"/>
                        </a:rPr>
                        <a:t>24</a:t>
                      </a: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.07.2025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Рейтинг нефинансовой  отчетности </a:t>
                      </a:r>
                      <a:r>
                        <a:rPr lang="en-US" sz="1000">
                          <a:latin typeface="Calibri Light"/>
                          <a:ea typeface="Calibri Light"/>
                          <a:cs typeface="Calibri Light"/>
                        </a:rPr>
                        <a:t>ESG</a:t>
                      </a:r>
                      <a:endParaRPr lang="ru-RU" sz="10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Высший (</a:t>
                      </a:r>
                      <a:r>
                        <a:rPr lang="en-US" sz="1000">
                          <a:latin typeface="Calibri Light"/>
                          <a:ea typeface="Calibri Light"/>
                          <a:cs typeface="Calibri Light"/>
                        </a:rPr>
                        <a:t>Resg1)</a:t>
                      </a:r>
                      <a:endParaRPr lang="ru-RU" sz="1000"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9</a:t>
                      </a:r>
                      <a:r>
                        <a:rPr lang="en-US" sz="1000">
                          <a:latin typeface="Calibri Light"/>
                          <a:ea typeface="Calibri Light"/>
                          <a:cs typeface="Calibri Light"/>
                        </a:rPr>
                        <a:t>3</a:t>
                      </a: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,2 балла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0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24.10.2025 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Рейтинг ответственности перед обществом 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1 место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6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20.03.2025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Рейтинг качества управления</a:t>
                      </a:r>
                      <a:endParaRPr/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Calibri Light"/>
                          <a:ea typeface="Calibri Light"/>
                          <a:cs typeface="Calibri Light"/>
                        </a:rPr>
                        <a:t> А++.</a:t>
                      </a:r>
                      <a:r>
                        <a:rPr lang="en-US" sz="1000">
                          <a:latin typeface="Calibri Light"/>
                          <a:ea typeface="Calibri Light"/>
                          <a:cs typeface="Calibri Light"/>
                        </a:rPr>
                        <a:t>gq</a:t>
                      </a:r>
                      <a:endParaRPr lang="ru-RU" sz="10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096077" y="4055334"/>
            <a:ext cx="833251" cy="3308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097200" y="5465864"/>
            <a:ext cx="832129" cy="303817"/>
          </a:xfrm>
          <a:prstGeom prst="rect">
            <a:avLst/>
          </a:prstGeom>
          <a:noFill/>
        </p:spPr>
      </p:pic>
      <p:pic>
        <p:nvPicPr>
          <p:cNvPr id="10" name="Picture 10" descr="Изображение логотипа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055508" y="6223834"/>
            <a:ext cx="901453" cy="232719"/>
          </a:xfrm>
          <a:prstGeom prst="rect">
            <a:avLst/>
          </a:prstGeom>
          <a:noFill/>
        </p:spPr>
      </p:pic>
      <p:pic>
        <p:nvPicPr>
          <p:cNvPr id="12" name="Picture 10" descr="Изображение логотипа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063034" y="4657683"/>
            <a:ext cx="901453" cy="232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 bwMode="auto">
          <a:xfrm>
            <a:off x="251520" y="2634385"/>
            <a:ext cx="1368152" cy="1290533"/>
            <a:chOff x="1994271" y="1558386"/>
            <a:chExt cx="1951496" cy="191201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994271" y="1558386"/>
              <a:ext cx="1951496" cy="191201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rcRect r="53780"/>
            <a:stretch/>
          </p:blipFill>
          <p:spPr bwMode="auto">
            <a:xfrm>
              <a:off x="2339752" y="2276872"/>
              <a:ext cx="1157477" cy="434055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 bwMode="auto">
          <a:xfrm>
            <a:off x="1783763" y="908720"/>
            <a:ext cx="6932897" cy="16561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120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Рост среднего тарифа на передачу электрической энергии в 202</a:t>
            </a:r>
            <a:r>
              <a:rPr lang="en-US" sz="1100">
                <a:solidFill>
                  <a:schemeClr val="tx2"/>
                </a:solidFill>
                <a:latin typeface="Calibri Light"/>
                <a:cs typeface="Calibri Light"/>
              </a:rPr>
              <a:t>5</a:t>
            </a: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 год составил  </a:t>
            </a:r>
            <a:r>
              <a:rPr lang="ru-RU" sz="1100" b="1">
                <a:solidFill>
                  <a:schemeClr val="tx2"/>
                </a:solidFill>
                <a:latin typeface="Calibri Light"/>
                <a:cs typeface="Calibri Light"/>
              </a:rPr>
              <a:t>34,5% </a:t>
            </a: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 (влияние закона об СТСО и индексации тарифов). </a:t>
            </a:r>
            <a:endParaRPr/>
          </a:p>
          <a:p>
            <a:pPr algn="just">
              <a:defRPr/>
            </a:pP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Выручка за 202</a:t>
            </a:r>
            <a:r>
              <a:rPr lang="en-US" sz="1100">
                <a:solidFill>
                  <a:schemeClr val="tx2"/>
                </a:solidFill>
                <a:latin typeface="Calibri Light"/>
                <a:cs typeface="Calibri Light"/>
              </a:rPr>
              <a:t>5</a:t>
            </a: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 год составила </a:t>
            </a:r>
            <a:r>
              <a:rPr lang="ru-RU" sz="1100" b="1">
                <a:solidFill>
                  <a:schemeClr val="tx2"/>
                </a:solidFill>
                <a:latin typeface="Calibri Light"/>
                <a:cs typeface="Calibri Light"/>
              </a:rPr>
              <a:t>81 736 </a:t>
            </a: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млн руб., что выше факта аналогичного периода прошлого года на </a:t>
            </a:r>
            <a:r>
              <a:rPr lang="en-US" sz="1100">
                <a:solidFill>
                  <a:schemeClr val="tx2"/>
                </a:solidFill>
                <a:latin typeface="Calibri Light"/>
                <a:cs typeface="Calibri Light"/>
              </a:rPr>
              <a:t>19 016</a:t>
            </a:r>
            <a:endParaRPr/>
          </a:p>
          <a:p>
            <a:pPr algn="just">
              <a:defRPr/>
            </a:pPr>
            <a:r>
              <a:rPr lang="ru-RU" sz="1100" b="1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млн руб. </a:t>
            </a:r>
            <a:endParaRPr/>
          </a:p>
          <a:p>
            <a:pPr algn="just">
              <a:defRPr/>
            </a:pP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Чистая прибыль составила </a:t>
            </a:r>
            <a:r>
              <a:rPr lang="ru-RU" sz="1100" b="1">
                <a:solidFill>
                  <a:schemeClr val="tx2"/>
                </a:solidFill>
                <a:latin typeface="Calibri Light"/>
                <a:cs typeface="Calibri Light"/>
              </a:rPr>
              <a:t>5 156 </a:t>
            </a: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млн руб., что на </a:t>
            </a:r>
            <a:r>
              <a:rPr lang="ru-RU" sz="1100" b="1">
                <a:solidFill>
                  <a:schemeClr val="tx2"/>
                </a:solidFill>
                <a:latin typeface="Calibri Light"/>
                <a:cs typeface="Calibri Light"/>
              </a:rPr>
              <a:t>3 369 </a:t>
            </a: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млн руб. больше чем за 2024 год.  </a:t>
            </a:r>
            <a:endParaRPr/>
          </a:p>
          <a:p>
            <a:pPr algn="just">
              <a:defRPr/>
            </a:pPr>
            <a:r>
              <a:rPr lang="ru-RU" sz="1100" b="1">
                <a:solidFill>
                  <a:schemeClr val="tx2"/>
                </a:solidFill>
                <a:latin typeface="Calibri Light"/>
                <a:cs typeface="Calibri Light"/>
              </a:rPr>
              <a:t>5</a:t>
            </a:r>
            <a:r>
              <a:rPr lang="en-US" sz="1100" b="1">
                <a:solidFill>
                  <a:schemeClr val="tx2"/>
                </a:solidFill>
                <a:latin typeface="Calibri Light"/>
                <a:cs typeface="Calibri Light"/>
              </a:rPr>
              <a:t>,</a:t>
            </a:r>
            <a:r>
              <a:rPr lang="ru-RU" sz="1100" b="1">
                <a:solidFill>
                  <a:schemeClr val="tx2"/>
                </a:solidFill>
                <a:latin typeface="Calibri Light"/>
                <a:cs typeface="Calibri Light"/>
              </a:rPr>
              <a:t>90%</a:t>
            </a: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 – уровень потерь электроэнергии к отпуску электроэнергии в сеть – один из самых низких в отрасли.</a:t>
            </a:r>
            <a:endParaRPr/>
          </a:p>
          <a:p>
            <a:pPr algn="just">
              <a:defRPr/>
            </a:pPr>
            <a:r>
              <a:rPr lang="ru-RU" sz="1100" b="1">
                <a:solidFill>
                  <a:schemeClr val="tx2"/>
                </a:solidFill>
                <a:latin typeface="Calibri Light"/>
                <a:cs typeface="Calibri Light"/>
              </a:rPr>
              <a:t>9,95%</a:t>
            </a:r>
            <a:r>
              <a:rPr lang="ru-RU" sz="1100">
                <a:solidFill>
                  <a:srgbClr val="1A2D5F"/>
                </a:solidFill>
                <a:latin typeface="Calibri Light"/>
                <a:cs typeface="Calibri Light"/>
              </a:rPr>
              <a:t> –</a:t>
            </a:r>
            <a:r>
              <a:rPr lang="ru-RU" sz="1100">
                <a:solidFill>
                  <a:schemeClr val="tx2"/>
                </a:solidFill>
                <a:latin typeface="Calibri Light"/>
                <a:cs typeface="Calibri Light"/>
              </a:rPr>
              <a:t> уровень потерь в распределительной сети 0,4-20 кВ – один из самых низких в отрасли.</a:t>
            </a:r>
            <a:endParaRPr/>
          </a:p>
        </p:txBody>
      </p:sp>
      <p:sp>
        <p:nvSpPr>
          <p:cNvPr id="9" name="TextBox 24"/>
          <p:cNvSpPr txBox="1"/>
          <p:nvPr/>
        </p:nvSpPr>
        <p:spPr bwMode="auto">
          <a:xfrm>
            <a:off x="1817322" y="932925"/>
            <a:ext cx="686710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ОСНОВНЫЕ РЕЗУЛЬТАТЫ ДЕЯТЕЛЬНОСТИ</a:t>
            </a:r>
            <a:endParaRPr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ОСНОВНЫЕ СОБЫТИЯ ЗА 2025 ГОД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783763" y="2636912"/>
            <a:ext cx="6932897" cy="381642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95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24"/>
          <p:cNvSpPr txBox="1"/>
          <p:nvPr/>
        </p:nvSpPr>
        <p:spPr bwMode="auto">
          <a:xfrm>
            <a:off x="1809348" y="2705268"/>
            <a:ext cx="686710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ИНФОРМАЦИЯ О ЗНАЧИМЫХ СОБЫТИЯХ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1723484" y="2996952"/>
            <a:ext cx="70249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>
                <a:solidFill>
                  <a:srgbClr val="1A2D5F"/>
                </a:solidFill>
                <a:latin typeface="Calibri Light"/>
                <a:cs typeface="Calibri Light"/>
              </a:rPr>
              <a:t>20 марта 2025 года рейтинговое агентство «Эксперт РА» подтвердило рейтинг качества управления Общества на уровне – А++</a:t>
            </a:r>
            <a:r>
              <a:rPr lang="en-US" sz="1050">
                <a:solidFill>
                  <a:srgbClr val="1A2D5F"/>
                </a:solidFill>
                <a:latin typeface="Calibri Light"/>
                <a:cs typeface="Calibri Light"/>
              </a:rPr>
              <a:t>.gq</a:t>
            </a:r>
            <a:r>
              <a:rPr lang="ru-RU" sz="1050">
                <a:solidFill>
                  <a:srgbClr val="1A2D5F"/>
                </a:solidFill>
                <a:latin typeface="Calibri Light"/>
                <a:cs typeface="Calibri Light"/>
              </a:rPr>
              <a:t>.</a:t>
            </a:r>
            <a:endParaRPr/>
          </a:p>
          <a:p>
            <a:pPr lvl="0" algn="just">
              <a:defRPr/>
            </a:pPr>
            <a:endParaRPr lang="ru-RU" sz="1050">
              <a:solidFill>
                <a:srgbClr val="1A2D5F"/>
              </a:solidFill>
              <a:latin typeface="Calibri Light"/>
              <a:cs typeface="Calibri Light"/>
            </a:endParaRPr>
          </a:p>
          <a:p>
            <a:pPr lvl="0" algn="just">
              <a:defRPr/>
            </a:pPr>
            <a:r>
              <a:rPr lang="ru-RU" sz="1050">
                <a:solidFill>
                  <a:srgbClr val="1A2D5F"/>
                </a:solidFill>
                <a:latin typeface="Calibri Light"/>
                <a:cs typeface="Calibri Light"/>
              </a:rPr>
              <a:t>26 марта 2025 года на Международном арктическом форуме «Арктика – территория диалога» между Обществом, «Россети Научно-технический центр» и Новосибирским государственным архитектурно-строительным университетом заключено соглашение о стратегическом партнерстве в сфере научно-технической деятельности, в рамках которого будут разработаны новые арктические опоры ЛЭП 150 кВ. </a:t>
            </a:r>
            <a:endParaRPr/>
          </a:p>
          <a:p>
            <a:pPr lvl="0" algn="just">
              <a:defRPr/>
            </a:pPr>
            <a:endParaRPr lang="en-US" sz="1050">
              <a:solidFill>
                <a:srgbClr val="1A2D5F"/>
              </a:solidFill>
              <a:latin typeface="Calibri Light"/>
              <a:cs typeface="Calibri Light"/>
            </a:endParaRPr>
          </a:p>
          <a:p>
            <a:pPr lvl="0" algn="just">
              <a:defRPr/>
            </a:pPr>
            <a:r>
              <a:rPr lang="en-US" sz="1050">
                <a:solidFill>
                  <a:srgbClr val="1A2D5F"/>
                </a:solidFill>
                <a:latin typeface="Calibri Light"/>
                <a:cs typeface="Calibri Light"/>
              </a:rPr>
              <a:t>19-20</a:t>
            </a:r>
            <a:r>
              <a:rPr lang="ru-RU" sz="1050">
                <a:solidFill>
                  <a:srgbClr val="1A2D5F"/>
                </a:solidFill>
                <a:latin typeface="Calibri Light"/>
                <a:cs typeface="Calibri Light"/>
              </a:rPr>
              <a:t> июня 202</a:t>
            </a:r>
            <a:r>
              <a:rPr lang="en-US" sz="1050">
                <a:solidFill>
                  <a:srgbClr val="1A2D5F"/>
                </a:solidFill>
                <a:latin typeface="Calibri Light"/>
                <a:cs typeface="Calibri Light"/>
              </a:rPr>
              <a:t>5</a:t>
            </a:r>
            <a:r>
              <a:rPr lang="ru-RU" sz="1050">
                <a:solidFill>
                  <a:srgbClr val="1A2D5F"/>
                </a:solidFill>
                <a:latin typeface="Calibri Light"/>
                <a:cs typeface="Calibri Light"/>
              </a:rPr>
              <a:t> года на ПМЭФ состоялись встречи генерального директора Общества с губернаторами Мурманской, Архангельской и Вологодской областей и Республики Карелия. Подписаны соглашения о сотрудничестве, достигнуты договоренности  о взаимодействии при консолидации электросетевых активов Мурманской области и при разработке перспективных планов развития и реконструкции электросетевого комплекса в городе Архангельске.</a:t>
            </a:r>
            <a:endParaRPr/>
          </a:p>
          <a:p>
            <a:pPr lvl="0" algn="just">
              <a:defRPr/>
            </a:pPr>
            <a:r>
              <a:rPr lang="ru-RU" sz="1050">
                <a:solidFill>
                  <a:srgbClr val="1A2D5F"/>
                </a:solidFill>
                <a:latin typeface="Calibri Light"/>
                <a:cs typeface="Calibri Light"/>
              </a:rPr>
              <a:t>19 июня 2025 года состоялось годовое заседание Общего собрания акционеров Общества. Были утверждены годовой отчет и годовая бухгалтерская (финансовая) отчетность за 2024 год. Также принято решение направить полученную по результатам 2024 года прибыль на развитие и не выплачивать дивиденды по обыкновенным акциям по результатам 2024 года. </a:t>
            </a:r>
            <a:endParaRPr/>
          </a:p>
          <a:p>
            <a:pPr lvl="0" algn="just">
              <a:defRPr/>
            </a:pPr>
            <a:endParaRPr lang="ru-RU" sz="1050">
              <a:solidFill>
                <a:srgbClr val="1A2D5F"/>
              </a:solidFill>
              <a:latin typeface="Calibri Light"/>
              <a:cs typeface="Calibri Light"/>
            </a:endParaRPr>
          </a:p>
          <a:p>
            <a:pPr lvl="0" algn="just">
              <a:defRPr/>
            </a:pPr>
            <a:r>
              <a:rPr lang="ru-RU" sz="1050">
                <a:solidFill>
                  <a:srgbClr val="1A2D5F"/>
                </a:solidFill>
                <a:latin typeface="Calibri Light"/>
                <a:cs typeface="Calibri Light"/>
              </a:rPr>
              <a:t>В октябре 2025 года Годовой отчет Общества за 2024 год занял 3 место в основной номинации «Лучший годовой отчет компании с капитализацией до 40 млрд рублей» на XXVIII Ежегодном конкурсе годовых отчетов, организатором которого выступает Московская биржа.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421564" y="1616052"/>
          <a:ext cx="4315618" cy="3384153"/>
        </p:xfrm>
        <a:graphic>
          <a:graphicData uri="http://schemas.openxmlformats.org/drawingml/2006/table">
            <a:tbl>
              <a:tblPr/>
              <a:tblGrid>
                <a:gridCol w="239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   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2024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2025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Изм.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7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Выручка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62 720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81 736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</a:t>
                      </a: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30,3%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Операционные расходы, в т. ч.: 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(</a:t>
                      </a: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60 958</a:t>
                      </a: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)</a:t>
                      </a:r>
                      <a:endParaRPr lang="ru-RU" sz="1100" b="0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(</a:t>
                      </a: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76 867</a:t>
                      </a: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)</a:t>
                      </a:r>
                      <a:endParaRPr lang="ru-RU" sz="1100" b="0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</a:t>
                      </a: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26,1%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Переменные затраты</a:t>
                      </a:r>
                      <a:endParaRPr/>
                    </a:p>
                  </a:txBody>
                  <a:tcPr marL="17145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(24 721)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(35 793)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+44,8%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5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Постоянные затраты*</a:t>
                      </a:r>
                      <a:endParaRPr/>
                    </a:p>
                  </a:txBody>
                  <a:tcPr marL="17145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(31 242)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(35 323)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+13,1%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Амортизация</a:t>
                      </a:r>
                      <a:endParaRPr/>
                    </a:p>
                  </a:txBody>
                  <a:tcPr marL="17145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(4 995)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(5 751)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+15,1%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231">
                <a:tc>
                  <a:txBody>
                    <a:bodyPr/>
                    <a:lstStyle/>
                    <a:p>
                      <a:pPr marL="92075" indent="-92075" algn="l" defTabSz="685800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  Начисление резерва под ожидаемые кредитные убытки</a:t>
                      </a:r>
                      <a:endParaRPr/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(</a:t>
                      </a: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9</a:t>
                      </a: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)</a:t>
                      </a:r>
                      <a:endParaRPr lang="ru-RU" sz="1100" b="0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(</a:t>
                      </a: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23</a:t>
                      </a: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)</a:t>
                      </a:r>
                      <a:endParaRPr lang="ru-RU" sz="1100" b="0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в -2,5 раза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28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Чистые прочие доходы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1 369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1 871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</a:t>
                      </a: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36,7%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Операционная прибыль 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3 122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8 121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в +2,6 раза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15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Прибыль до налогообложения от продолжающейся деятельности за период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1 069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6 744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в +6,3 раза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EBITDA**</a:t>
                      </a: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 </a:t>
                      </a:r>
                      <a:endParaRPr lang="en-US" sz="11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10 210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14 039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</a:t>
                      </a: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37,5%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959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Рентабельность по </a:t>
                      </a:r>
                      <a:r>
                        <a:rPr lang="en-US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EBITDA</a:t>
                      </a: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, %</a:t>
                      </a:r>
                      <a:endParaRPr lang="en-US" sz="1100" b="1" i="0" u="none" strike="noStrike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16,28%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17,18%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</a:t>
                      </a: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0,90 п.п.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Прибыль </a:t>
                      </a:r>
                      <a:r>
                        <a:rPr lang="en-US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(</a:t>
                      </a: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убыток) за период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1 787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5 156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в +2,9 раза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Чистый долг***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5 212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4 137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538DD5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-20,6%</a:t>
                      </a:r>
                      <a:endParaRPr/>
                    </a:p>
                  </a:txBody>
                  <a:tcPr marL="5443" marR="5443" marT="5443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Объект 12"/>
          <p:cNvSpPr txBox="1"/>
          <p:nvPr/>
        </p:nvSpPr>
        <p:spPr bwMode="auto">
          <a:xfrm>
            <a:off x="302224" y="1527830"/>
            <a:ext cx="3909736" cy="3281501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defRPr/>
            </a:pP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18 марта 2026 г. консолидированная финансовая отчетность Общества по МСФО за 2025 г. опубликована  на сайте Общества в сети Интернет </a:t>
            </a:r>
            <a:r>
              <a:rPr lang="en-US" sz="1000" u="sng">
                <a:solidFill>
                  <a:schemeClr val="tx2"/>
                </a:solidFill>
                <a:latin typeface="Calibri Light"/>
                <a:ea typeface="Calibri Light"/>
                <a:cs typeface="Calibri Light"/>
                <a:hlinkClick r:id="rId2" tooltip="https://rosseti-sz.ru/"/>
              </a:rPr>
              <a:t>https://rosseti-sz.ru</a:t>
            </a: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 в соответствии с требованиями п.7 ст.4 208-ФЗ.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В состав консолидированной финансовой отчетности Общества за 2025 г. включены показатели деятельности ПАО «Россети Северо-Запад» и следующих организаций, входящих в состав Группы:</a:t>
            </a:r>
            <a:endParaRPr/>
          </a:p>
          <a:p>
            <a:pPr algn="just" defTabSz="914400">
              <a:spcBef>
                <a:spcPts val="300"/>
              </a:spcBef>
              <a:defRPr/>
            </a:pP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Прямые дочерние организации (доля владения 100%):</a:t>
            </a:r>
            <a:endParaRPr/>
          </a:p>
          <a:p>
            <a:pPr marL="171450" indent="-17145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АО «Псковэнергоагент»; </a:t>
            </a:r>
            <a:endParaRPr/>
          </a:p>
          <a:p>
            <a:pPr marL="171450" indent="-17145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АО «Энергосервис Северо-Запада»; </a:t>
            </a:r>
            <a:endParaRPr/>
          </a:p>
          <a:p>
            <a:pPr marL="171450" indent="-17145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ООО «Сетевые инвестиции».</a:t>
            </a:r>
            <a:endParaRPr/>
          </a:p>
          <a:p>
            <a:pPr algn="just" defTabSz="914400">
              <a:spcBef>
                <a:spcPts val="300"/>
              </a:spcBef>
              <a:defRPr/>
            </a:pP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Организации, контролируемые Группой косвенно:</a:t>
            </a:r>
            <a:endParaRPr/>
          </a:p>
          <a:p>
            <a:pPr marL="171450" indent="-17145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АО «Прионежская сетевая компания» (контролируется через ООО «Сетевые инвестиции» 100% минус одна акция, которая принадлежит АО «Энергосервис Северо-Запада»);</a:t>
            </a:r>
            <a:endParaRPr/>
          </a:p>
          <a:p>
            <a:pPr marL="171450" indent="-17145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АО «Карелэлектросетьремонт» (контролируется через АО «ПСК» 100%).</a:t>
            </a:r>
            <a:endParaRPr/>
          </a:p>
          <a:p>
            <a:pPr algn="just" defTabSz="914400">
              <a:spcBef>
                <a:spcPts val="300"/>
              </a:spcBef>
              <a:defRPr/>
            </a:pPr>
            <a:r>
              <a:rPr lang="ru-RU" sz="10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Для целей консолидированной финансовой отчетности указанные организации консолидируются в полном объеме (100%).</a:t>
            </a:r>
            <a:endParaRPr/>
          </a:p>
          <a:p>
            <a:pPr marL="84138" algn="just">
              <a:spcBef>
                <a:spcPts val="300"/>
              </a:spcBef>
              <a:defRPr/>
            </a:pPr>
            <a:endParaRPr lang="ru-RU" sz="100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  <a:p>
            <a:pPr marL="84138" algn="just">
              <a:spcBef>
                <a:spcPts val="300"/>
              </a:spcBef>
              <a:defRPr/>
            </a:pPr>
            <a:endParaRPr lang="ru-RU" sz="100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  <a:p>
            <a:pPr marL="84138" algn="just">
              <a:spcBef>
                <a:spcPts val="300"/>
              </a:spcBef>
              <a:defRPr/>
            </a:pPr>
            <a:endParaRPr lang="ru-RU" sz="100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2224" y="5084504"/>
            <a:ext cx="40746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>
                <a:latin typeface="Calibri Light"/>
                <a:ea typeface="Calibri Light"/>
                <a:cs typeface="Calibri Light"/>
              </a:rPr>
              <a:t>Рост общей величины выручки на 19 016 млн руб. обусловлен преимущественно оказанием услуг по передаче электроэнергии, что связано с индексацией тарифов и увеличением объема оказанных услуг, в значительной степени в связи с вступлением в силу закона об СТСО (Федеральный закон от 13.07.2024 № 185-ФЗ). </a:t>
            </a:r>
            <a:endParaRPr/>
          </a:p>
          <a:p>
            <a:pPr algn="just">
              <a:defRPr/>
            </a:pPr>
            <a:r>
              <a:rPr lang="ru-RU" sz="1000">
                <a:latin typeface="Calibri Light"/>
                <a:ea typeface="Calibri Light"/>
                <a:cs typeface="Calibri Light"/>
              </a:rPr>
              <a:t>Увеличение операционных расходов относительно уровня 2024 года на  15 910 млн руб. произошло в основном за счет роста переменных затрат (в части работ и услуг производственного характера по услугам по передаче электроэнергии) и постоянных затрат (в части расходов на вознаграждение работникам).</a:t>
            </a:r>
            <a:endParaRPr/>
          </a:p>
        </p:txBody>
      </p: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4572000" y="5157192"/>
            <a:ext cx="4387627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457200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1" u="none" cap="none" spc="0">
                <a:ln>
                  <a:noFill/>
                </a:ln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*</a:t>
            </a:r>
            <a:r>
              <a:rPr lang="en-US" sz="900" b="0" i="1" u="none" cap="none" spc="0">
                <a:ln>
                  <a:noFill/>
                </a:ln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900" b="0" i="1" u="none" cap="none" spc="0">
                <a:ln>
                  <a:noFill/>
                </a:ln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Без </a:t>
            </a:r>
            <a:r>
              <a:rPr lang="ru-RU" sz="900" i="1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учета амортизации</a:t>
            </a:r>
            <a:endParaRPr/>
          </a:p>
          <a:p>
            <a:pPr defTabSz="457200">
              <a:spcBef>
                <a:spcPts val="600"/>
              </a:spcBef>
              <a:defRPr/>
            </a:pPr>
            <a:r>
              <a:rPr lang="ru-RU" sz="900" i="1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** EBITDA = прибыль до налогообложения +% расходы + амортизация + чистое начисление/(восстановление) убытка от обесценения основных средств, нематериальных активов и активов в форме права пользования. </a:t>
            </a:r>
            <a:endParaRPr/>
          </a:p>
          <a:p>
            <a:pPr defTabSz="457200">
              <a:spcBef>
                <a:spcPts val="600"/>
              </a:spcBef>
              <a:defRPr/>
            </a:pPr>
            <a:r>
              <a:rPr lang="ru-RU" sz="900" i="1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 EBITDA  по факту  2024 года рассчитана с учетом сбытовой деятельности и дополнительно включает в себя показатели: чистая прибыль от выбытия дочернего предприятия 1 179 млн руб., прибыль до налогообложения, заработанная  прекращенной деятельностью за период 2024 года 177 млн руб.,  процентные расходы по прекращенной деятельности 6 млн руб.</a:t>
            </a:r>
            <a:endParaRPr/>
          </a:p>
          <a:p>
            <a:pPr defTabSz="457200">
              <a:spcBef>
                <a:spcPts val="600"/>
              </a:spcBef>
              <a:defRPr/>
            </a:pPr>
            <a:r>
              <a:rPr lang="ru-RU" sz="900" i="1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*** Заемные средства минус денежные средства и их эквиваленты</a:t>
            </a:r>
            <a:endParaRPr/>
          </a:p>
        </p:txBody>
      </p:sp>
      <p:sp>
        <p:nvSpPr>
          <p:cNvPr id="2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КЛЮЧЕВЫЕ ФИНАНСОВЫЕ ПОКАЗАТЕЛИ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56032" y="951949"/>
            <a:ext cx="3943176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ОБЩАЯ ИНФОРМАЦИЯ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423103" y="961826"/>
            <a:ext cx="4293558" cy="5229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КОНСОЛИДИРОВАННЫЕ ФИНАНСОВЫЕ РЕЗУЛЬТАТЫ, МЛН РУБ.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44367" y="4509120"/>
            <a:ext cx="3867593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ОСНОВНЫЕ ФАКТОРЫ ИЗМЕНЕНИЯ КЛЮЧЕВЫХ ФИНАНСОВЫХ РЕЗУЛЬТАТОВ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 bwMode="auto">
          <a:xfrm>
            <a:off x="124355" y="4294091"/>
            <a:ext cx="3826077" cy="2361581"/>
            <a:chOff x="141468" y="4578012"/>
            <a:chExt cx="3672408" cy="1621795"/>
          </a:xfrm>
        </p:grpSpPr>
        <p:grpSp>
          <p:nvGrpSpPr>
            <p:cNvPr id="15" name="Группа 14"/>
            <p:cNvGrpSpPr/>
            <p:nvPr/>
          </p:nvGrpSpPr>
          <p:grpSpPr bwMode="auto">
            <a:xfrm>
              <a:off x="141468" y="4578012"/>
              <a:ext cx="3672408" cy="1621795"/>
              <a:chOff x="141468" y="4578012"/>
              <a:chExt cx="3672408" cy="1621795"/>
            </a:xfrm>
          </p:grpSpPr>
          <p:graphicFrame>
            <p:nvGraphicFramePr>
              <p:cNvPr id="18" name="Диаграмма 17"/>
              <p:cNvGraphicFramePr>
                <a:graphicFrameLocks/>
              </p:cNvGraphicFramePr>
              <p:nvPr/>
            </p:nvGraphicFramePr>
            <p:xfrm>
              <a:off x="141468" y="4578012"/>
              <a:ext cx="3672408" cy="16217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20" name="Группа 19"/>
              <p:cNvGrpSpPr/>
              <p:nvPr/>
            </p:nvGrpSpPr>
            <p:grpSpPr bwMode="auto">
              <a:xfrm>
                <a:off x="1623187" y="4818080"/>
                <a:ext cx="843370" cy="352659"/>
                <a:chOff x="2252902" y="1501317"/>
                <a:chExt cx="843370" cy="352659"/>
              </a:xfrm>
            </p:grpSpPr>
            <p:cxnSp>
              <p:nvCxnSpPr>
                <p:cNvPr id="21" name="Прямая со стрелкой 20"/>
                <p:cNvCxnSpPr>
                  <a:cxnSpLocks/>
                </p:cNvCxnSpPr>
                <p:nvPr/>
              </p:nvCxnSpPr>
              <p:spPr bwMode="auto">
                <a:xfrm>
                  <a:off x="2252902" y="1544320"/>
                  <a:ext cx="843370" cy="270952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2" name="Овал 21"/>
                <p:cNvSpPr/>
                <p:nvPr/>
              </p:nvSpPr>
              <p:spPr bwMode="auto">
                <a:xfrm>
                  <a:off x="2420266" y="1501317"/>
                  <a:ext cx="491041" cy="352659"/>
                </a:xfrm>
                <a:prstGeom prst="ellipse">
                  <a:avLst/>
                </a:prstGeom>
                <a:pattFill prst="ltUpDiag">
                  <a:fgClr>
                    <a:sysClr val="window" lastClr="FFFFFF"/>
                  </a:fgClr>
                  <a:bgClr>
                    <a:sysClr val="window" lastClr="FFFFFF"/>
                  </a:bgClr>
                </a:patt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ru-RU" sz="1800" b="0" i="0" u="none" strike="noStrike" cap="none" spc="0">
                    <a:ln>
                      <a:noFill/>
                    </a:ln>
                    <a:solidFill>
                      <a:prstClr val="white"/>
                    </a:solidFill>
                    <a:latin typeface="Calibri Light"/>
                    <a:ea typeface="Calibri Light"/>
                    <a:cs typeface="Calibri Light"/>
                  </a:endParaRPr>
                </a:p>
              </p:txBody>
            </p:sp>
          </p:grpSp>
        </p:grpSp>
        <p:sp>
          <p:nvSpPr>
            <p:cNvPr id="16" name="Прямоугольник 15"/>
            <p:cNvSpPr/>
            <p:nvPr/>
          </p:nvSpPr>
          <p:spPr bwMode="auto">
            <a:xfrm>
              <a:off x="1623187" y="4896615"/>
              <a:ext cx="843370" cy="1579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889534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b="1" i="0" u="none" strike="noStrike" cap="none" spc="0">
                  <a:ln>
                    <a:noFill/>
                  </a:ln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-2</a:t>
              </a:r>
              <a:r>
                <a:rPr lang="ru-RU" sz="1200" b="1"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1</a:t>
              </a:r>
              <a:r>
                <a:rPr lang="ru-RU" sz="1200" b="1" i="0" u="none" strike="noStrike" cap="none" spc="0">
                  <a:ln>
                    <a:noFill/>
                  </a:ln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%</a:t>
              </a:r>
              <a:r>
                <a:rPr lang="ru-RU" sz="1200" b="0" i="0" u="none" strike="noStrike" cap="none" spc="0">
                  <a:ln>
                    <a:noFill/>
                  </a:ln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 </a:t>
              </a:r>
              <a:endParaRPr/>
            </a:p>
          </p:txBody>
        </p:sp>
      </p:grp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859597"/>
              </p:ext>
            </p:extLst>
          </p:nvPr>
        </p:nvGraphicFramePr>
        <p:xfrm>
          <a:off x="4585145" y="4270588"/>
          <a:ext cx="4310664" cy="23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00967" y="1408095"/>
          <a:ext cx="3807473" cy="259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4572000" y="6586423"/>
            <a:ext cx="414466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1" u="none" strike="noStrike" cap="none" spc="0">
                <a:ln>
                  <a:noFill/>
                </a:ln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* Величина </a:t>
            </a:r>
            <a:r>
              <a:rPr lang="ru-RU" sz="900" b="0" i="1" u="none" strike="noStrike" cap="none" spc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отпуска из сети приведена в границах балансовой принадлежности</a:t>
            </a:r>
            <a:endParaRPr/>
          </a:p>
        </p:txBody>
      </p:sp>
      <p:sp>
        <p:nvSpPr>
          <p:cNvPr id="8" name="Объект 12"/>
          <p:cNvSpPr txBox="1"/>
          <p:nvPr/>
        </p:nvSpPr>
        <p:spPr bwMode="auto">
          <a:xfrm>
            <a:off x="415956" y="1495186"/>
            <a:ext cx="3908822" cy="2302167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12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Рост объема отпуска  электроэнергии из сети (249 млн кВтч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) </a:t>
            </a:r>
            <a:r>
              <a:rPr lang="ru-RU" sz="1200">
                <a:solidFill>
                  <a:schemeClr val="tx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сложился за счет </a:t>
            </a:r>
            <a:r>
              <a:rPr lang="ru-RU" sz="120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роста по непромышленным потребителям, в т.ч. ЦОДы в Карельском и Мурманском филиалах.</a:t>
            </a:r>
            <a:endParaRPr/>
          </a:p>
          <a:p>
            <a:pPr algn="just">
              <a:spcBef>
                <a:spcPts val="0"/>
              </a:spcBef>
              <a:defRPr/>
            </a:pPr>
            <a:r>
              <a:rPr lang="ru-RU" sz="1200">
                <a:highlight>
                  <a:srgbClr val="FFFFFF"/>
                </a:highlight>
                <a:latin typeface="Calibri Light"/>
                <a:ea typeface="Calibri Light"/>
                <a:cs typeface="Calibri Light"/>
              </a:rPr>
              <a:t>Рост частично скомпенсирован снижением:</a:t>
            </a:r>
            <a:endParaRPr/>
          </a:p>
          <a:p>
            <a:pPr indent="84138" defTabSz="914400">
              <a:spcBef>
                <a:spcPts val="300"/>
              </a:spcBef>
              <a:buClrTx/>
              <a:buSzTx/>
              <a:buFont typeface="Arial"/>
              <a:buChar char="•"/>
              <a:defRPr/>
            </a:pPr>
            <a:r>
              <a:rPr lang="ru-RU" sz="1200">
                <a:solidFill>
                  <a:srgbClr val="3C3C3C"/>
                </a:solidFill>
                <a:latin typeface="Calibri Light"/>
                <a:ea typeface="Calibri Light"/>
                <a:cs typeface="Calibri Light"/>
              </a:rPr>
              <a:t>по крупным промышленным потребителям </a:t>
            </a:r>
            <a:br>
              <a:rPr lang="ru-RU" sz="1200">
                <a:solidFill>
                  <a:srgbClr val="3C3C3C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1200">
                <a:solidFill>
                  <a:srgbClr val="3C3C3C"/>
                </a:solidFill>
                <a:latin typeface="Calibri Light"/>
                <a:ea typeface="Calibri Light"/>
                <a:cs typeface="Calibri Light"/>
              </a:rPr>
              <a:t>(АО «Кольская ГМК», ООО «Новатэк-Мурманск», </a:t>
            </a:r>
            <a:br>
              <a:rPr lang="ru-RU" sz="1200">
                <a:solidFill>
                  <a:srgbClr val="3C3C3C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1200">
                <a:solidFill>
                  <a:srgbClr val="3C3C3C"/>
                </a:solidFill>
                <a:latin typeface="Calibri Light"/>
                <a:ea typeface="Calibri Light"/>
                <a:cs typeface="Calibri Light"/>
              </a:rPr>
              <a:t>АО «Воркутауголь» и др.) за счет сокращения рынков сбыта и проблем с логистикой;</a:t>
            </a:r>
            <a:endParaRPr/>
          </a:p>
          <a:p>
            <a:pPr indent="84138" defTabSz="914400">
              <a:spcBef>
                <a:spcPts val="300"/>
              </a:spcBef>
              <a:buClrTx/>
              <a:buSzTx/>
              <a:buFont typeface="Arial"/>
              <a:buChar char="•"/>
              <a:defRPr/>
            </a:pPr>
            <a:r>
              <a:rPr lang="ru-RU" sz="1200">
                <a:solidFill>
                  <a:srgbClr val="3C3C3C"/>
                </a:solidFill>
                <a:latin typeface="Calibri Light"/>
                <a:ea typeface="Calibri Light"/>
                <a:cs typeface="Calibri Light"/>
              </a:rPr>
              <a:t> по мелкомоторному сектору за счет температурного фактора.</a:t>
            </a:r>
            <a:endParaRPr/>
          </a:p>
        </p:txBody>
      </p:sp>
      <p:sp>
        <p:nvSpPr>
          <p:cNvPr id="2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ОПЕРАЦИОННЫЕ РЕЗУЛЬТАТЫ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93484" y="917127"/>
            <a:ext cx="390882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ОСНОВНЫЕ ФАКТОРЫ ИЗМЕНЕНИЯ ОПЕРАЦИОННЫХ РЕЗУЛЬТАТОВ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678216" y="917127"/>
            <a:ext cx="402178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ПЕРЕДАЧА И ПОТЕРИ ЭЛЕКТРОЭНЕРГИИ, МЛН КВТ∙Ч 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14608" y="3898537"/>
            <a:ext cx="390882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ОБЪЕМ ТЕХНОЛОГИЧЕСКОГО ПРИСОЕДИНЕНИЯ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713939" y="3898537"/>
            <a:ext cx="390882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ОТПУСК ИЗ СЕТИ И НАДЕЖНОСТЬ ЭНЕРГОСНАБЖЕНИЯ, МЛН КВТ∙Ч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/>
        </p:nvGraphicFramePr>
        <p:xfrm>
          <a:off x="119847" y="1412776"/>
          <a:ext cx="3689329" cy="240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19847" y="4404641"/>
          <a:ext cx="4184512" cy="1916592"/>
        </p:xfrm>
        <a:graphic>
          <a:graphicData uri="http://schemas.openxmlformats.org/drawingml/2006/table">
            <a:tbl>
              <a:tblPr firstRow="1" firstCol="1" bandRow="1"/>
              <a:tblGrid>
                <a:gridCol w="71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66">
                <a:tc rowSpan="2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74295" marR="74295" marT="0" marB="0" anchor="ctr">
                    <a:lnL w="12700" algn="ctr">
                      <a:noFill/>
                    </a:lnL>
                    <a:lnR w="635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2023</a:t>
                      </a:r>
                      <a:endParaRPr lang="en-US" sz="1100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74295" marR="74295" marT="0" marB="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  <a:round/>
                    </a:lnR>
                    <a:lnT w="12700" algn="ctr">
                      <a:noFill/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2024</a:t>
                      </a:r>
                      <a:endParaRPr lang="en-US" sz="1100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74295" marR="74295" marT="0" marB="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2025</a:t>
                      </a:r>
                      <a:endParaRPr lang="en-US" sz="1100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74295" marR="74295" marT="0" marB="0" anchor="ctr">
                    <a:lnL w="635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49">
                <a:tc vMerge="1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100">
                        <a:solidFill>
                          <a:schemeClr val="accent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R w="12700" algn="ctr">
                      <a:solidFill>
                        <a:schemeClr val="bg1">
                          <a:lumMod val="50000"/>
                        </a:schemeClr>
                      </a:solidFill>
                    </a:lnR>
                    <a:lnT w="19050" algn="ctr">
                      <a:solidFill>
                        <a:schemeClr val="accent1"/>
                      </a:solidFill>
                      <a:round/>
                    </a:lnT>
                    <a:lnB w="19050" algn="ctr">
                      <a:solidFill>
                        <a:schemeClr val="accent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собственная НВВ, млн руб.</a:t>
                      </a:r>
                      <a:endParaRPr/>
                    </a:p>
                  </a:txBody>
                  <a:tcPr marL="74295" marR="74295" marT="0" marB="0" vert="vert27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  <a:round/>
                    </a:lnT>
                    <a:lnB w="635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средний тариф по Обществу, руб./МВт∙ч</a:t>
                      </a:r>
                      <a:endParaRPr lang="en-US" sz="1100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74295" marR="74295" marT="0" marB="0" vert="vert27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  <a:round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собственная НВВ, млн руб.</a:t>
                      </a:r>
                      <a:endParaRPr/>
                    </a:p>
                  </a:txBody>
                  <a:tcPr marL="74295" marR="74295" marT="0" marB="0" vert="vert27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  <a:round/>
                    </a:lnT>
                    <a:lnB w="635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средний тариф по Обществу, руб./МВт∙ч</a:t>
                      </a:r>
                      <a:endParaRPr lang="en-US" sz="1100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74295" marR="74295" marT="0" marB="0" vert="vert27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  <a:round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собственная НВВ, млн руб.</a:t>
                      </a:r>
                      <a:endParaRPr/>
                    </a:p>
                  </a:txBody>
                  <a:tcPr marL="74295" marR="74295" marT="0" marB="0" vert="vert27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  <a:round/>
                    </a:lnT>
                    <a:lnB w="635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средний тариф по Обществу, руб./МВт∙ч</a:t>
                      </a:r>
                      <a:endParaRPr lang="en-US" sz="1100"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74295" marR="74295" marT="0" marB="0" vert="vert270" anchor="ctr">
                    <a:lnL w="635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77">
                <a:tc>
                  <a:txBody>
                    <a:bodyPr/>
                    <a:lstStyle/>
                    <a:p>
                      <a:pPr marL="0" marR="0" indent="0" algn="ctr" defTabSz="4572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Россети</a:t>
                      </a:r>
                      <a:endParaRPr/>
                    </a:p>
                    <a:p>
                      <a:pPr marL="0" marR="0" indent="0" algn="ctr" defTabSz="4572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Северо-Запад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none" strike="noStrike" cap="none" spc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31 621</a:t>
                      </a:r>
                      <a:endParaRPr lang="ru-RU" sz="1100" b="0" i="0" u="none" strike="noStrike" cap="none" spc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1 710,56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33 486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1 847,83 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40 199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chemeClr val="tx1"/>
                      </a:solidFill>
                    </a:lnL>
                    <a:lnR w="6350" algn="ctr">
                      <a:solidFill>
                        <a:schemeClr val="tx1"/>
                      </a:solidFill>
                    </a:lnR>
                    <a:lnT w="635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2 512,29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chemeClr val="tx1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8" name="Группа 37"/>
          <p:cNvGrpSpPr/>
          <p:nvPr/>
        </p:nvGrpSpPr>
        <p:grpSpPr bwMode="auto">
          <a:xfrm>
            <a:off x="1369987" y="1620001"/>
            <a:ext cx="1152128" cy="534255"/>
            <a:chOff x="1949518" y="1408295"/>
            <a:chExt cx="1152128" cy="534255"/>
          </a:xfrm>
        </p:grpSpPr>
        <p:cxnSp>
          <p:nvCxnSpPr>
            <p:cNvPr id="39" name="Прямая со стрелкой 38"/>
            <p:cNvCxnSpPr>
              <a:cxnSpLocks/>
            </p:cNvCxnSpPr>
            <p:nvPr/>
          </p:nvCxnSpPr>
          <p:spPr bwMode="auto">
            <a:xfrm flipV="1">
              <a:off x="1949518" y="1558090"/>
              <a:ext cx="1152128" cy="2046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/>
            <p:cNvSpPr/>
            <p:nvPr/>
          </p:nvSpPr>
          <p:spPr bwMode="auto">
            <a:xfrm>
              <a:off x="2230503" y="1408295"/>
              <a:ext cx="583921" cy="534255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chemeClr val="accent1"/>
                </a:solidFill>
                <a:latin typeface="Calibri Light"/>
                <a:ea typeface="Calibri Light"/>
                <a:cs typeface="Calibri Light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2177683" y="1562989"/>
              <a:ext cx="689562" cy="2528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200" b="1" i="0" u="none" strike="noStrike" cap="none" spc="0">
                  <a:ln>
                    <a:noFill/>
                  </a:ln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+30</a:t>
              </a:r>
              <a:r>
                <a:rPr lang="en-US" sz="1200" b="1" i="0" u="none" strike="noStrike" cap="none" spc="0">
                  <a:ln>
                    <a:noFill/>
                  </a:ln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,</a:t>
              </a:r>
              <a:r>
                <a:rPr lang="ru-RU" sz="1200" b="1" i="0" u="none" strike="noStrike" cap="none" spc="0">
                  <a:ln>
                    <a:noFill/>
                  </a:ln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3%</a:t>
              </a:r>
              <a:r>
                <a:rPr lang="ru-RU" sz="1400" b="1" i="0" u="none" strike="noStrike" cap="none" spc="0">
                  <a:ln>
                    <a:noFill/>
                  </a:ln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 </a:t>
              </a:r>
              <a:endParaRPr/>
            </a:p>
          </p:txBody>
        </p:sp>
      </p:grpSp>
      <p:sp>
        <p:nvSpPr>
          <p:cNvPr id="2" name="Объект 12"/>
          <p:cNvSpPr txBox="1"/>
          <p:nvPr/>
        </p:nvSpPr>
        <p:spPr bwMode="auto">
          <a:xfrm>
            <a:off x="4583342" y="4429359"/>
            <a:ext cx="4021105" cy="2228968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1150">
                <a:latin typeface="Calibri Light"/>
                <a:ea typeface="Calibri Light"/>
                <a:cs typeface="Calibri Light"/>
              </a:rPr>
              <a:t>Выручка за  2025 год составила 81 736 млн руб., что выше факта аналогичного периода прошлого года на  19 016 млн руб. (или на 30,3%), в том числе за счет:</a:t>
            </a:r>
            <a:endParaRPr/>
          </a:p>
          <a:p>
            <a:pPr algn="just">
              <a:spcBef>
                <a:spcPts val="0"/>
              </a:spcBef>
              <a:defRPr/>
            </a:pPr>
            <a:r>
              <a:rPr lang="ru-RU" sz="1150">
                <a:latin typeface="Calibri Light"/>
                <a:ea typeface="Calibri Light"/>
                <a:cs typeface="Calibri Light"/>
              </a:rPr>
              <a:t>  - роста выручки за услуги по передаче электроэнергии на  </a:t>
            </a:r>
            <a:endParaRPr/>
          </a:p>
          <a:p>
            <a:pPr algn="just">
              <a:spcBef>
                <a:spcPts val="0"/>
              </a:spcBef>
              <a:defRPr/>
            </a:pPr>
            <a:r>
              <a:rPr lang="ru-RU" sz="1150">
                <a:latin typeface="Calibri Light"/>
                <a:ea typeface="Calibri Light"/>
                <a:cs typeface="Calibri Light"/>
              </a:rPr>
              <a:t>19 487 млн руб. (или на 35,3%) в основном в связи с ростом среднего тарифа; </a:t>
            </a:r>
            <a:endParaRPr/>
          </a:p>
          <a:p>
            <a:pPr algn="just">
              <a:spcBef>
                <a:spcPts val="0"/>
              </a:spcBef>
              <a:defRPr/>
            </a:pPr>
            <a:r>
              <a:rPr lang="ru-RU" sz="1150">
                <a:latin typeface="Calibri Light"/>
                <a:ea typeface="Calibri Light"/>
                <a:cs typeface="Calibri Light"/>
              </a:rPr>
              <a:t> - увеличения выручки по технологическому присоединению на 197 млн руб. (или на 8,3%), в том числе на сумму 123 млн руб. по причине присоединения АО "ПСК" к Группе ПАО «Россети Северо-Запад», а также в связи с увеличением объемов реализации договоров по ПАО «Россети Северо-Запад».</a:t>
            </a:r>
            <a:endParaRPr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3617153" y="1484784"/>
          <a:ext cx="2971071" cy="218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5819246" y="1347431"/>
          <a:ext cx="3453204" cy="246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 bwMode="auto">
          <a:xfrm>
            <a:off x="4310807" y="3489173"/>
            <a:ext cx="1557337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marL="171450" marR="0" lvl="0" indent="-17145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 2024</a:t>
            </a:r>
            <a:endParaRPr lang="ru-RU" sz="1200" i="0" u="none" strike="noStrike" cap="none" spc="0" baseline="30000">
              <a:ln>
                <a:noFill/>
              </a:ln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145474" y="3499554"/>
            <a:ext cx="1557337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marL="171450" marR="0" lvl="0" indent="-17145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2025</a:t>
            </a:r>
            <a:endParaRPr lang="ru-RU" sz="1200" i="0" u="none" strike="noStrike" cap="none" spc="0" baseline="30000">
              <a:ln>
                <a:noFill/>
              </a:ln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СТРУКТУРА ВЫРУЧКИ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583342" y="3812247"/>
            <a:ext cx="4021106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ОСНОВНЫЕ ФАКТОРЫ ИЗМЕНЕНИЯ ВЫРУЧКИ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21657" y="924650"/>
            <a:ext cx="3577298" cy="538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ВЫРУЧКА, МЛН РУБ.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304360" y="902601"/>
            <a:ext cx="4412300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СТРУКТУРА ВЫРУЧКИ ПО ВИДАМ ДЕЯТЕЛЬНОСТИ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92924" y="3803231"/>
            <a:ext cx="3908285" cy="538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НВВ И СРЕДНИЙ ТАРИФ НА УСЛУГИ ПО ПЕРЕДАЧЕ Э/Э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5206255" y="1632211"/>
          <a:ext cx="3367394" cy="24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Группа 27"/>
          <p:cNvGrpSpPr/>
          <p:nvPr/>
        </p:nvGrpSpPr>
        <p:grpSpPr bwMode="auto">
          <a:xfrm>
            <a:off x="6457904" y="2170374"/>
            <a:ext cx="864096" cy="489834"/>
            <a:chOff x="7021974" y="1095851"/>
            <a:chExt cx="864096" cy="489834"/>
          </a:xfrm>
        </p:grpSpPr>
        <p:cxnSp>
          <p:nvCxnSpPr>
            <p:cNvPr id="29" name="Прямая со стрелкой 28"/>
            <p:cNvCxnSpPr>
              <a:cxnSpLocks/>
            </p:cNvCxnSpPr>
            <p:nvPr/>
          </p:nvCxnSpPr>
          <p:spPr bwMode="auto"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Овал 29"/>
            <p:cNvSpPr/>
            <p:nvPr/>
          </p:nvSpPr>
          <p:spPr bwMode="auto"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chemeClr val="accent3"/>
                </a:solidFill>
                <a:latin typeface="Calibri Light"/>
                <a:ea typeface="Calibri Light"/>
                <a:cs typeface="Calibri Ligh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7112700" y="1241117"/>
              <a:ext cx="652237" cy="2299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200" b="1"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+19,1%</a:t>
              </a:r>
              <a:endParaRPr/>
            </a:p>
          </p:txBody>
        </p:sp>
      </p:grpSp>
      <p:sp>
        <p:nvSpPr>
          <p:cNvPr id="37" name="Прямоугольник 36"/>
          <p:cNvSpPr/>
          <p:nvPr/>
        </p:nvSpPr>
        <p:spPr bwMode="auto">
          <a:xfrm>
            <a:off x="6955995" y="5441512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srgbClr val="C0504D"/>
                </a:solidFill>
                <a:latin typeface="Calibri Light"/>
                <a:ea typeface="Calibri Light"/>
                <a:cs typeface="Calibri Light"/>
              </a:rPr>
              <a:t> </a:t>
            </a:r>
            <a:endParaRPr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93484" y="1450616"/>
          <a:ext cx="4272252" cy="2594610"/>
        </p:xfrm>
        <a:graphic>
          <a:graphicData uri="http://schemas.openxmlformats.org/drawingml/2006/table">
            <a:tbl>
              <a:tblPr/>
              <a:tblGrid>
                <a:gridCol w="198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млн руб.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2024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2025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Изменение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млн руб.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%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Расходы на вознаграждения работникам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19 232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22 898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+3 666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+19,1%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Услуги по ремонту и техническому обслуживанию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1 055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1 205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+150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+14,2%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0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Налоги и сборы, кроме налога на прибыль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367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263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-104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-28,3%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Покупная электро- и теплоэнергия для собственных нужд</a:t>
                      </a:r>
                      <a:endParaRPr/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467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473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+6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+1,3%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Прочие материальные расходы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3 738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4 452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+714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+19,1%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Прочие операционные расходы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6 383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6 032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-351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-5,5%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Итого постоянные затраты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31 242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35 323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+4 081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+13,1%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4842791" y="4884497"/>
            <a:ext cx="3845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sz="1200">
                <a:latin typeface="Calibri Light"/>
                <a:ea typeface="Calibri Light"/>
                <a:cs typeface="Calibri Light"/>
              </a:rPr>
              <a:t>Прирост постоянных затрат составил 13,1%, в основном за счет значительного роста по статье «Расходы на вознаграждения работникам»  на сумму 3 666 млн руб. за счет индексации ФОТ, а также по причине увеличения аварийно-восстановительных работ во время стихийных бедствий по Новгородскому и Псковскому филиалам.</a:t>
            </a:r>
            <a:endParaRPr/>
          </a:p>
        </p:txBody>
      </p:sp>
      <p:sp>
        <p:nvSpPr>
          <p:cNvPr id="12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УСЛОВНО-ПОСТОЯННЫЕ ЗАТРАТЫ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93484" y="91712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УСЛОВНО-ПОСТОЯННЫЕ ЗАТРАТЫ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871523" y="895078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РАСХОДЫ НА ВОЗНАГРАЖДЕНИЯ РАБОТНИКАМ, МЛН РУБ.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64752" y="436637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600" b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ПРОЧИЕ МАТЕРИАЛЬНЫЕ РАСХОДЫ, МЛН РУБ.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842791" y="4344328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ОСНОВНЫЕ ФАКТОРЫ ИЗМЕНЕНИЯ ПОСТОЯННЫХ ЗАТРАТ</a:t>
            </a:r>
            <a:endParaRPr/>
          </a:p>
        </p:txBody>
      </p:sp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59148" y="4524247"/>
          <a:ext cx="3528392" cy="228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510995" y="4784346"/>
          <a:ext cx="3990362" cy="197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Группа 20"/>
          <p:cNvGrpSpPr/>
          <p:nvPr/>
        </p:nvGrpSpPr>
        <p:grpSpPr bwMode="auto">
          <a:xfrm>
            <a:off x="1762968" y="5280527"/>
            <a:ext cx="1064889" cy="489834"/>
            <a:chOff x="6451195" y="1428700"/>
            <a:chExt cx="1074784" cy="489834"/>
          </a:xfrm>
        </p:grpSpPr>
        <p:cxnSp>
          <p:nvCxnSpPr>
            <p:cNvPr id="22" name="Прямая со стрелкой 21"/>
            <p:cNvCxnSpPr>
              <a:cxnSpLocks/>
            </p:cNvCxnSpPr>
            <p:nvPr/>
          </p:nvCxnSpPr>
          <p:spPr bwMode="auto">
            <a:xfrm flipV="1">
              <a:off x="6451195" y="1526420"/>
              <a:ext cx="1074784" cy="29300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Овал 22"/>
            <p:cNvSpPr/>
            <p:nvPr/>
          </p:nvSpPr>
          <p:spPr bwMode="auto">
            <a:xfrm>
              <a:off x="6689114" y="1428700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chemeClr val="accent3"/>
                </a:solidFill>
                <a:latin typeface="Calibri Light"/>
                <a:ea typeface="Calibri Light"/>
                <a:cs typeface="Calibri Ligh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619092" y="1590880"/>
              <a:ext cx="652237" cy="2299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rPr>
                <a:t>+19,1%</a:t>
              </a:r>
              <a:endParaRPr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393484" y="1628800"/>
          <a:ext cx="4351577" cy="1616965"/>
        </p:xfrm>
        <a:graphic>
          <a:graphicData uri="http://schemas.openxmlformats.org/drawingml/2006/table">
            <a:tbl>
              <a:tblPr/>
              <a:tblGrid>
                <a:gridCol w="201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210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млн руб.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2024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2025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Изменение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3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млн руб.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%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Услуги по передаче электроэнергии</a:t>
                      </a:r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*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17 686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27 535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+9 849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+55,7%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Электроэнергия для компенсации технологических потерь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7 035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8 258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+1 223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+17,4%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Итого переменные затраты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24 721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35 793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+11 072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 Light"/>
                        </a:rPr>
                        <a:t>+44,8%</a:t>
                      </a:r>
                      <a:endParaRPr/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7" name="Диаграмма 56"/>
          <p:cNvGraphicFramePr>
            <a:graphicFrameLocks/>
          </p:cNvGraphicFramePr>
          <p:nvPr/>
        </p:nvGraphicFramePr>
        <p:xfrm>
          <a:off x="5053216" y="1293988"/>
          <a:ext cx="3461185" cy="247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3" name="Диаграмма 62"/>
          <p:cNvGraphicFramePr>
            <a:graphicFrameLocks/>
          </p:cNvGraphicFramePr>
          <p:nvPr/>
        </p:nvGraphicFramePr>
        <p:xfrm>
          <a:off x="4934043" y="1353059"/>
          <a:ext cx="3461185" cy="237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4" name="Группа 63"/>
          <p:cNvGrpSpPr/>
          <p:nvPr/>
        </p:nvGrpSpPr>
        <p:grpSpPr bwMode="auto">
          <a:xfrm>
            <a:off x="6256899" y="1661392"/>
            <a:ext cx="815474" cy="560974"/>
            <a:chOff x="7043363" y="1332694"/>
            <a:chExt cx="815474" cy="560974"/>
          </a:xfrm>
        </p:grpSpPr>
        <p:cxnSp>
          <p:nvCxnSpPr>
            <p:cNvPr id="66" name="Прямая со стрелкой 65"/>
            <p:cNvCxnSpPr>
              <a:cxnSpLocks/>
            </p:cNvCxnSpPr>
            <p:nvPr/>
          </p:nvCxnSpPr>
          <p:spPr bwMode="auto">
            <a:xfrm flipV="1">
              <a:off x="7043363" y="1494427"/>
              <a:ext cx="815474" cy="3327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7" name="Группа 66"/>
            <p:cNvGrpSpPr/>
            <p:nvPr/>
          </p:nvGrpSpPr>
          <p:grpSpPr bwMode="auto">
            <a:xfrm>
              <a:off x="7099038" y="1332694"/>
              <a:ext cx="635109" cy="560974"/>
              <a:chOff x="7099038" y="1332694"/>
              <a:chExt cx="635109" cy="560974"/>
            </a:xfrm>
          </p:grpSpPr>
          <p:sp>
            <p:nvSpPr>
              <p:cNvPr id="68" name="Овал 67"/>
              <p:cNvSpPr/>
              <p:nvPr/>
            </p:nvSpPr>
            <p:spPr bwMode="auto">
              <a:xfrm>
                <a:off x="7127324" y="1332694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400" b="1" i="0" u="none" strike="noStrike" cap="none" spc="0">
                  <a:ln>
                    <a:noFill/>
                  </a:ln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7099038" y="1494426"/>
                <a:ext cx="635109" cy="2299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1200" b="1" i="0" u="none" strike="noStrike" cap="none" spc="0">
                    <a:ln>
                      <a:noFill/>
                    </a:ln>
                    <a:solidFill>
                      <a:schemeClr val="accent1"/>
                    </a:solidFill>
                    <a:latin typeface="Calibri Light"/>
                    <a:ea typeface="Calibri Light"/>
                    <a:cs typeface="Calibri Light"/>
                  </a:rPr>
                  <a:t>+55,7%</a:t>
                </a:r>
                <a:endParaRPr/>
              </a:p>
            </p:txBody>
          </p:sp>
        </p:grpSp>
      </p:grpSp>
      <p:sp>
        <p:nvSpPr>
          <p:cNvPr id="2" name="Объект 12"/>
          <p:cNvSpPr txBox="1"/>
          <p:nvPr/>
        </p:nvSpPr>
        <p:spPr bwMode="auto">
          <a:xfrm>
            <a:off x="746254" y="4339573"/>
            <a:ext cx="3972051" cy="1798164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ru-RU" sz="1200">
              <a:latin typeface="Calibri Light"/>
              <a:ea typeface="Calibri Light"/>
              <a:cs typeface="Calibri Light"/>
            </a:endParaRPr>
          </a:p>
          <a:p>
            <a:pPr algn="just">
              <a:spcBef>
                <a:spcPts val="0"/>
              </a:spcBef>
              <a:defRPr/>
            </a:pPr>
            <a:endParaRPr lang="ru-RU" sz="12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1763687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Calibri Light"/>
                <a:cs typeface="Calibri Light"/>
              </a:rPr>
              <a:t>УСЛОВНО-ПЕРЕМЕННЫЕ ЗАТРАТЫ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93484" y="91712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УСЛОВНО-ПЕРЕМЕННЫЕ ЗАТРАТЫ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871523" y="895078"/>
            <a:ext cx="3845137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>
                <a:latin typeface="Calibri Light"/>
                <a:ea typeface="Calibri Light"/>
                <a:cs typeface="Calibri Light"/>
              </a:rPr>
              <a:t>УСЛУГИ ПО ПЕРЕДАЧЕ ЭЛЕКТРОЭНЕРГИИ</a:t>
            </a:r>
            <a:r>
              <a:rPr lang="ru-RU" sz="16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*</a:t>
            </a:r>
            <a:r>
              <a:rPr lang="ru-RU" sz="1600" b="1" dirty="0">
                <a:latin typeface="Calibri Light"/>
                <a:ea typeface="Calibri Light"/>
                <a:cs typeface="Calibri Light"/>
              </a:rPr>
              <a:t>, МЛН РУБ.</a:t>
            </a:r>
            <a:endParaRPr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64752" y="3723700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ОСНОВНЫЕ ФАКТОРЫ ИЗМЕНЕНИЯ ПЕРЕМЕННЫХ ЗАТРАТ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842791" y="3701651"/>
            <a:ext cx="3873869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ЭЛЕКТРОЭНЕРГИЯ ДЛЯ КОМПЕНСАЦИИ ПОТЕРЬ, МЛН РУБ.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64436" y="913246"/>
            <a:ext cx="4380312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УСЛОВНО-ПЕРЕМЕННЫЕ ЗАТРАТЫ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64436" y="3717032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>
                <a:latin typeface="Calibri Light"/>
                <a:ea typeface="Calibri Light"/>
                <a:cs typeface="Calibri Light"/>
              </a:rPr>
              <a:t>ОСНОВНЫЕ ФАКТОРЫ ИЗМЕНЕНИЯ ПЕРЕМЕННЫХ ЗАТРАТ</a:t>
            </a:r>
            <a:endParaRPr/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5053216" y="4038983"/>
          <a:ext cx="3342012" cy="239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6955995" y="4688676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srgbClr val="C0504D"/>
                </a:solidFill>
                <a:latin typeface="Calibri Light"/>
                <a:ea typeface="Calibri Light"/>
                <a:cs typeface="Calibri Light"/>
              </a:rPr>
              <a:t> 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955995" y="4515258"/>
            <a:ext cx="213959" cy="28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53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srgbClr val="C0504D"/>
                </a:solidFill>
                <a:latin typeface="Calibri Light"/>
                <a:ea typeface="Calibri Light"/>
                <a:cs typeface="Calibri Light"/>
              </a:rPr>
              <a:t> 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 rot="1486954">
            <a:off x="6267560" y="4476895"/>
            <a:ext cx="816857" cy="560974"/>
            <a:chOff x="7145280" y="3696467"/>
            <a:chExt cx="816857" cy="560974"/>
          </a:xfrm>
        </p:grpSpPr>
        <p:cxnSp>
          <p:nvCxnSpPr>
            <p:cNvPr id="9" name="Прямая со стрелкой 8"/>
            <p:cNvCxnSpPr>
              <a:cxnSpLocks/>
            </p:cNvCxnSpPr>
            <p:nvPr/>
          </p:nvCxnSpPr>
          <p:spPr bwMode="auto">
            <a:xfrm rot="20113046" flipV="1">
              <a:off x="7145280" y="3798973"/>
              <a:ext cx="816857" cy="31844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0" name="Группа 9"/>
            <p:cNvGrpSpPr/>
            <p:nvPr/>
          </p:nvGrpSpPr>
          <p:grpSpPr bwMode="auto">
            <a:xfrm>
              <a:off x="7203567" y="3696467"/>
              <a:ext cx="665567" cy="560974"/>
              <a:chOff x="7203567" y="3696467"/>
              <a:chExt cx="665567" cy="560974"/>
            </a:xfrm>
          </p:grpSpPr>
          <p:sp>
            <p:nvSpPr>
              <p:cNvPr id="11" name="Овал 10"/>
              <p:cNvSpPr/>
              <p:nvPr/>
            </p:nvSpPr>
            <p:spPr bwMode="auto">
              <a:xfrm>
                <a:off x="7215288" y="3696467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400" b="1" i="0" u="none" strike="noStrike" cap="none" spc="0">
                  <a:ln>
                    <a:noFill/>
                  </a:ln>
                  <a:solidFill>
                    <a:schemeClr val="accent1"/>
                  </a:solidFill>
                  <a:latin typeface="Calibri Light"/>
                  <a:ea typeface="Calibri Light"/>
                  <a:cs typeface="Calibri Light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 bwMode="auto">
              <a:xfrm rot="20113046">
                <a:off x="7203567" y="3869334"/>
                <a:ext cx="665567" cy="2528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400" b="1">
                    <a:solidFill>
                      <a:schemeClr val="accent1"/>
                    </a:solidFill>
                    <a:latin typeface="Calibri Light"/>
                    <a:ea typeface="Calibri Light"/>
                    <a:cs typeface="Calibri Light"/>
                  </a:rPr>
                  <a:t>+</a:t>
                </a:r>
                <a:r>
                  <a:rPr lang="en-US" sz="1200" b="1">
                    <a:solidFill>
                      <a:schemeClr val="accent1"/>
                    </a:solidFill>
                    <a:latin typeface="Calibri Light"/>
                    <a:ea typeface="Calibri Light"/>
                    <a:cs typeface="Calibri Light"/>
                  </a:rPr>
                  <a:t>17,4</a:t>
                </a:r>
                <a:r>
                  <a:rPr lang="en-US" sz="1400" b="1">
                    <a:solidFill>
                      <a:schemeClr val="accent1"/>
                    </a:solidFill>
                    <a:latin typeface="Calibri Light"/>
                    <a:ea typeface="Calibri Light"/>
                    <a:cs typeface="Calibri Light"/>
                  </a:rPr>
                  <a:t>%</a:t>
                </a:r>
                <a:endParaRPr/>
              </a:p>
            </p:txBody>
          </p:sp>
        </p:grpSp>
      </p:grpSp>
      <p:sp>
        <p:nvSpPr>
          <p:cNvPr id="7" name="Прямоугольник 6"/>
          <p:cNvSpPr/>
          <p:nvPr/>
        </p:nvSpPr>
        <p:spPr bwMode="auto">
          <a:xfrm>
            <a:off x="312870" y="5986411"/>
            <a:ext cx="4403504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00" i="1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* услуги по передаче электроэнергии, в том числе  расходы на услуги на по передаче электроэнергии распределительных сетевых компаний и на услуги по передаче электроэнергии ПАО «</a:t>
            </a:r>
            <a:r>
              <a:rPr lang="ru-RU" sz="1000" i="1" dirty="0" err="1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Россети</a:t>
            </a:r>
            <a:r>
              <a:rPr lang="ru-RU" sz="1000" i="1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»</a:t>
            </a:r>
            <a:r>
              <a:rPr lang="ru-RU" sz="1000" i="1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ru-RU" sz="1000" i="1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(как организации по управлению ЕНЭС)</a:t>
            </a:r>
            <a:endParaRPr sz="1200" i="1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12870" y="4347506"/>
            <a:ext cx="4403504" cy="137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Увеличение услуг на передачу электроэнергии* на 9 849 млн руб. обусловлено ростом  затрат на  услуги по передаче электроэнергии распределительных сетевых компаний и на услуги по передаче электроэнергии ПАО «Россети»</a:t>
            </a:r>
            <a:r>
              <a:rPr lang="ru-RU" sz="120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ru-RU" sz="12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(как организации по управлению ЕНЭС), что  связано  с  ростом  объема  услуг  за  счет  реализации  положений  закона  об  СТСО  (Федеральный  закон от 13.07.2024 N185‐ФЗ).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Arial"/>
        <a:cs typeface="Arial"/>
      </a:majorFont>
      <a:minorFont>
        <a:latin typeface="PF Din Text Cond Pro Ligh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9525">
          <a:solidFill>
            <a:schemeClr val="accent4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Override1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Тема Office">
    <a:majorFont>
      <a:latin typeface="Calibri"/>
      <a:ea typeface="Calibri"/>
      <a:cs typeface="Calibri"/>
    </a:majorFont>
    <a:minorFont>
      <a:latin typeface="Helvetica"/>
      <a:ea typeface="Helvetica"/>
      <a:cs typeface="Helvetica"/>
    </a:minorFont>
  </a:fontScheme>
  <a:fmtScheme name="Тема 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7</TotalTime>
  <Words>2505</Words>
  <Application>Microsoft Office PowerPoint</Application>
  <DocSecurity>0</DocSecurity>
  <PresentationFormat>Экран (4:3)</PresentationFormat>
  <Paragraphs>375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PF Din Text Cond Pro Light</vt:lpstr>
      <vt:lpstr>PF Din Text Cond Pro Medium</vt:lpstr>
      <vt:lpstr>PF Din Text Cond Pro Обычный</vt:lpstr>
      <vt:lpstr>Wingdings</vt:lpstr>
      <vt:lpstr>FSK</vt:lpstr>
      <vt:lpstr>КОНСОЛИДИРОВАННЫЕ ФИНАНСОВЫЕ РЕЗУЛЬТАТЫ ПО МСФО ГРУППЫ КОМПАНИЙ ПАО «РОССЕТИ СЕВЕРО-ЗАПАД»  ЗА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subject/>
  <dc:creator>Ekaterina</dc:creator>
  <cp:keywords/>
  <dc:description/>
  <cp:lastModifiedBy>Мельников Александр</cp:lastModifiedBy>
  <cp:revision>696</cp:revision>
  <dcterms:created xsi:type="dcterms:W3CDTF">2021-07-14T14:22:53Z</dcterms:created>
  <dcterms:modified xsi:type="dcterms:W3CDTF">2026-04-20T12:12:01Z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0x010100E091573B8295504984C4DFA24272A576</vt:lpwstr>
  </property>
</Properties>
</file>